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8" r:id="rId2"/>
    <p:sldId id="275" r:id="rId3"/>
    <p:sldId id="276" r:id="rId4"/>
    <p:sldId id="277" r:id="rId5"/>
    <p:sldId id="278" r:id="rId6"/>
    <p:sldId id="279" r:id="rId7"/>
    <p:sldId id="280" r:id="rId8"/>
    <p:sldId id="281" r:id="rId9"/>
    <p:sldId id="282" r:id="rId10"/>
    <p:sldId id="283" r:id="rId11"/>
    <p:sldId id="284" r:id="rId12"/>
    <p:sldId id="285" r:id="rId13"/>
    <p:sldId id="286" r:id="rId14"/>
    <p:sldId id="28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294" autoAdjust="0"/>
  </p:normalViewPr>
  <p:slideViewPr>
    <p:cSldViewPr snapToGrid="0">
      <p:cViewPr varScale="1">
        <p:scale>
          <a:sx n="67" d="100"/>
          <a:sy n="67" d="100"/>
        </p:scale>
        <p:origin x="644" y="32"/>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Ramakrishnan" userId="7a299085-5af7-4c17-8074-42efa9376fca" providerId="ADAL" clId="{D944AD4E-2595-4E5C-AACF-8466C75EF461}"/>
    <pc:docChg chg="custSel modSld">
      <pc:chgData name="Erik Ramakrishnan" userId="7a299085-5af7-4c17-8074-42efa9376fca" providerId="ADAL" clId="{D944AD4E-2595-4E5C-AACF-8466C75EF461}" dt="2023-11-16T17:21:05.039" v="537" actId="20577"/>
      <pc:docMkLst>
        <pc:docMk/>
      </pc:docMkLst>
      <pc:sldChg chg="modSp mod">
        <pc:chgData name="Erik Ramakrishnan" userId="7a299085-5af7-4c17-8074-42efa9376fca" providerId="ADAL" clId="{D944AD4E-2595-4E5C-AACF-8466C75EF461}" dt="2023-11-16T17:21:05.039" v="537" actId="20577"/>
        <pc:sldMkLst>
          <pc:docMk/>
          <pc:sldMk cId="1627619141" sldId="275"/>
        </pc:sldMkLst>
        <pc:spChg chg="mod">
          <ac:chgData name="Erik Ramakrishnan" userId="7a299085-5af7-4c17-8074-42efa9376fca" providerId="ADAL" clId="{D944AD4E-2595-4E5C-AACF-8466C75EF461}" dt="2023-11-16T17:21:05.039" v="537" actId="20577"/>
          <ac:spMkLst>
            <pc:docMk/>
            <pc:sldMk cId="1627619141" sldId="275"/>
            <ac:spMk id="6" creationId="{00000000-0000-0000-0000-000000000000}"/>
          </ac:spMkLst>
        </pc:spChg>
      </pc:sldChg>
      <pc:sldChg chg="modSp mod">
        <pc:chgData name="Erik Ramakrishnan" userId="7a299085-5af7-4c17-8074-42efa9376fca" providerId="ADAL" clId="{D944AD4E-2595-4E5C-AACF-8466C75EF461}" dt="2023-11-11T03:41:29.481" v="157" actId="20577"/>
        <pc:sldMkLst>
          <pc:docMk/>
          <pc:sldMk cId="2794578232" sldId="282"/>
        </pc:sldMkLst>
        <pc:spChg chg="mod">
          <ac:chgData name="Erik Ramakrishnan" userId="7a299085-5af7-4c17-8074-42efa9376fca" providerId="ADAL" clId="{D944AD4E-2595-4E5C-AACF-8466C75EF461}" dt="2023-11-11T03:41:29.481" v="157" actId="20577"/>
          <ac:spMkLst>
            <pc:docMk/>
            <pc:sldMk cId="2794578232" sldId="282"/>
            <ac:spMk id="3" creationId="{A088EBD6-6E2A-C13E-19B5-FC68FF5876BD}"/>
          </ac:spMkLst>
        </pc:spChg>
      </pc:sldChg>
      <pc:sldChg chg="modSp mod">
        <pc:chgData name="Erik Ramakrishnan" userId="7a299085-5af7-4c17-8074-42efa9376fca" providerId="ADAL" clId="{D944AD4E-2595-4E5C-AACF-8466C75EF461}" dt="2023-11-11T03:44:24.998" v="338" actId="20577"/>
        <pc:sldMkLst>
          <pc:docMk/>
          <pc:sldMk cId="493658961" sldId="283"/>
        </pc:sldMkLst>
        <pc:spChg chg="mod">
          <ac:chgData name="Erik Ramakrishnan" userId="7a299085-5af7-4c17-8074-42efa9376fca" providerId="ADAL" clId="{D944AD4E-2595-4E5C-AACF-8466C75EF461}" dt="2023-11-11T03:42:18.366" v="194" actId="1076"/>
          <ac:spMkLst>
            <pc:docMk/>
            <pc:sldMk cId="493658961" sldId="283"/>
            <ac:spMk id="2" creationId="{780C811A-63C4-3C8F-1A1B-EC143D22AE6D}"/>
          </ac:spMkLst>
        </pc:spChg>
        <pc:spChg chg="mod">
          <ac:chgData name="Erik Ramakrishnan" userId="7a299085-5af7-4c17-8074-42efa9376fca" providerId="ADAL" clId="{D944AD4E-2595-4E5C-AACF-8466C75EF461}" dt="2023-11-11T03:44:24.998" v="338" actId="20577"/>
          <ac:spMkLst>
            <pc:docMk/>
            <pc:sldMk cId="493658961" sldId="283"/>
            <ac:spMk id="3" creationId="{035C7EA7-C096-06A0-9230-3645FFB1B5B9}"/>
          </ac:spMkLst>
        </pc:spChg>
      </pc:sldChg>
      <pc:sldChg chg="modSp mod">
        <pc:chgData name="Erik Ramakrishnan" userId="7a299085-5af7-4c17-8074-42efa9376fca" providerId="ADAL" clId="{D944AD4E-2595-4E5C-AACF-8466C75EF461}" dt="2023-11-11T03:44:53.573" v="358" actId="20577"/>
        <pc:sldMkLst>
          <pc:docMk/>
          <pc:sldMk cId="3539273804" sldId="284"/>
        </pc:sldMkLst>
        <pc:spChg chg="mod">
          <ac:chgData name="Erik Ramakrishnan" userId="7a299085-5af7-4c17-8074-42efa9376fca" providerId="ADAL" clId="{D944AD4E-2595-4E5C-AACF-8466C75EF461}" dt="2023-11-11T03:44:53.573" v="358" actId="20577"/>
          <ac:spMkLst>
            <pc:docMk/>
            <pc:sldMk cId="3539273804" sldId="284"/>
            <ac:spMk id="3" creationId="{8BDA7EC4-6DB9-B683-713E-27CEA5DDD597}"/>
          </ac:spMkLst>
        </pc:spChg>
      </pc:sldChg>
      <pc:sldChg chg="modSp mod">
        <pc:chgData name="Erik Ramakrishnan" userId="7a299085-5af7-4c17-8074-42efa9376fca" providerId="ADAL" clId="{D944AD4E-2595-4E5C-AACF-8466C75EF461}" dt="2023-11-11T03:46:33.365" v="458" actId="20577"/>
        <pc:sldMkLst>
          <pc:docMk/>
          <pc:sldMk cId="2120295344" sldId="285"/>
        </pc:sldMkLst>
        <pc:spChg chg="mod">
          <ac:chgData name="Erik Ramakrishnan" userId="7a299085-5af7-4c17-8074-42efa9376fca" providerId="ADAL" clId="{D944AD4E-2595-4E5C-AACF-8466C75EF461}" dt="2023-11-11T03:46:33.365" v="458" actId="20577"/>
          <ac:spMkLst>
            <pc:docMk/>
            <pc:sldMk cId="2120295344" sldId="285"/>
            <ac:spMk id="3" creationId="{9CCCB128-7CA5-1886-09FB-C1AF7C480D2A}"/>
          </ac:spMkLst>
        </pc:spChg>
      </pc:sldChg>
      <pc:sldChg chg="modSp mod">
        <pc:chgData name="Erik Ramakrishnan" userId="7a299085-5af7-4c17-8074-42efa9376fca" providerId="ADAL" clId="{D944AD4E-2595-4E5C-AACF-8466C75EF461}" dt="2023-11-11T03:47:21.740" v="506" actId="20577"/>
        <pc:sldMkLst>
          <pc:docMk/>
          <pc:sldMk cId="3405477920" sldId="286"/>
        </pc:sldMkLst>
        <pc:spChg chg="mod">
          <ac:chgData name="Erik Ramakrishnan" userId="7a299085-5af7-4c17-8074-42efa9376fca" providerId="ADAL" clId="{D944AD4E-2595-4E5C-AACF-8466C75EF461}" dt="2023-11-11T03:47:21.740" v="506" actId="20577"/>
          <ac:spMkLst>
            <pc:docMk/>
            <pc:sldMk cId="3405477920" sldId="286"/>
            <ac:spMk id="3" creationId="{8FCE22D0-2CBC-DCCB-0135-EBF1C2E577C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11/16/2023</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11/16/2023</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11/16/2023</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11/16/2023</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11/16/2023</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11/16/2023</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11/16/2023</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11/16/2023</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11/16/2023</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11/16/2023</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11/16/2023</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11/16/2023</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Ex </a:t>
            </a:r>
            <a:r>
              <a:rPr lang="en-US" dirty="0" err="1"/>
              <a:t>Parte</a:t>
            </a:r>
            <a:r>
              <a:rPr lang="en-US" dirty="0"/>
              <a:t> Communications</a:t>
            </a:r>
          </a:p>
        </p:txBody>
      </p:sp>
      <p:sp>
        <p:nvSpPr>
          <p:cNvPr id="3" name="Subtitle 2"/>
          <p:cNvSpPr>
            <a:spLocks noGrp="1"/>
          </p:cNvSpPr>
          <p:nvPr>
            <p:ph type="subTitle" idx="1"/>
          </p:nvPr>
        </p:nvSpPr>
        <p:spPr/>
        <p:txBody>
          <a:bodyPr>
            <a:normAutofit fontScale="85000" lnSpcReduction="20000"/>
          </a:bodyPr>
          <a:lstStyle/>
          <a:p>
            <a:r>
              <a:rPr lang="en-US" dirty="0"/>
              <a:t>Mono County Planning Commission</a:t>
            </a:r>
            <a:br>
              <a:rPr lang="en-US" dirty="0"/>
            </a:br>
            <a:r>
              <a:rPr lang="en-US" dirty="0"/>
              <a:t>November 16, 2023</a:t>
            </a:r>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C811A-63C4-3C8F-1A1B-EC143D22AE6D}"/>
              </a:ext>
            </a:extLst>
          </p:cNvPr>
          <p:cNvSpPr>
            <a:spLocks noGrp="1"/>
          </p:cNvSpPr>
          <p:nvPr>
            <p:ph type="title"/>
          </p:nvPr>
        </p:nvSpPr>
        <p:spPr>
          <a:xfrm>
            <a:off x="676602" y="185882"/>
            <a:ext cx="9371949" cy="1183566"/>
          </a:xfrm>
        </p:spPr>
        <p:txBody>
          <a:bodyPr/>
          <a:lstStyle/>
          <a:p>
            <a:r>
              <a:rPr lang="en-US" dirty="0"/>
              <a:t>Example of meetings</a:t>
            </a:r>
          </a:p>
        </p:txBody>
      </p:sp>
      <p:sp>
        <p:nvSpPr>
          <p:cNvPr id="3" name="Content Placeholder 2">
            <a:extLst>
              <a:ext uri="{FF2B5EF4-FFF2-40B4-BE49-F238E27FC236}">
                <a16:creationId xmlns:a16="http://schemas.microsoft.com/office/drawing/2014/main" id="{035C7EA7-C096-06A0-9230-3645FFB1B5B9}"/>
              </a:ext>
            </a:extLst>
          </p:cNvPr>
          <p:cNvSpPr>
            <a:spLocks noGrp="1"/>
          </p:cNvSpPr>
          <p:nvPr>
            <p:ph idx="1"/>
          </p:nvPr>
        </p:nvSpPr>
        <p:spPr>
          <a:xfrm>
            <a:off x="676602" y="1459653"/>
            <a:ext cx="10924848" cy="4620682"/>
          </a:xfrm>
        </p:spPr>
        <p:txBody>
          <a:bodyPr>
            <a:noAutofit/>
          </a:bodyPr>
          <a:lstStyle/>
          <a:p>
            <a:pPr marL="0" indent="0">
              <a:spcBef>
                <a:spcPts val="800"/>
              </a:spcBef>
              <a:buNone/>
            </a:pPr>
            <a:r>
              <a:rPr lang="en-US" dirty="0"/>
              <a:t>Assume a body with five members:  A, B, C, D, E.</a:t>
            </a:r>
          </a:p>
          <a:p>
            <a:pPr marL="0" indent="0">
              <a:spcBef>
                <a:spcPts val="800"/>
              </a:spcBef>
              <a:buNone/>
            </a:pPr>
            <a:endParaRPr lang="en-US" dirty="0"/>
          </a:p>
          <a:p>
            <a:pPr marL="0" indent="0">
              <a:spcBef>
                <a:spcPts val="800"/>
              </a:spcBef>
              <a:buNone/>
            </a:pPr>
            <a:r>
              <a:rPr lang="en-US" dirty="0"/>
              <a:t>Example #1:  A talks to B about an issue within the body’s jurisdiction outside a noticed meeting.  Then B talks to C about the same issue.  That’s a meeting, and it violates the Brown Act.</a:t>
            </a:r>
          </a:p>
          <a:p>
            <a:pPr marL="0" indent="0">
              <a:spcBef>
                <a:spcPts val="800"/>
              </a:spcBef>
              <a:buNone/>
            </a:pPr>
            <a:endParaRPr lang="en-US" dirty="0"/>
          </a:p>
          <a:p>
            <a:pPr marL="0" indent="0">
              <a:spcBef>
                <a:spcPts val="800"/>
              </a:spcBef>
              <a:buNone/>
            </a:pPr>
            <a:r>
              <a:rPr lang="en-US" dirty="0"/>
              <a:t>Example #2:  An applicant invites all members of the body to attend a noticed public meeting of another body to hear more about a pending project.  A, B, and C all show up.  All three are meeting, but it’s okay if they address the body as part of the scheduled program because the meeting was noticed.</a:t>
            </a:r>
          </a:p>
          <a:p>
            <a:pPr marL="0" indent="0">
              <a:spcBef>
                <a:spcPts val="800"/>
              </a:spcBef>
              <a:buNone/>
            </a:pPr>
            <a:endParaRPr lang="en-US" dirty="0"/>
          </a:p>
          <a:p>
            <a:pPr marL="0" indent="0">
              <a:spcBef>
                <a:spcPts val="800"/>
              </a:spcBef>
              <a:buNone/>
            </a:pPr>
            <a:r>
              <a:rPr lang="en-US" dirty="0"/>
              <a:t>Example #3:  Now assume the meeting was open to the public but wasn’t a noticed meeting of another public body.  The applicant is the host.  Again, A, B, and C show up.  Problem? </a:t>
            </a:r>
          </a:p>
        </p:txBody>
      </p:sp>
      <p:sp>
        <p:nvSpPr>
          <p:cNvPr id="4" name="Slide Number Placeholder 3">
            <a:extLst>
              <a:ext uri="{FF2B5EF4-FFF2-40B4-BE49-F238E27FC236}">
                <a16:creationId xmlns:a16="http://schemas.microsoft.com/office/drawing/2014/main" id="{F127468D-6A5B-A775-2076-3CE3AF4D7CDD}"/>
              </a:ext>
            </a:extLst>
          </p:cNvPr>
          <p:cNvSpPr>
            <a:spLocks noGrp="1"/>
          </p:cNvSpPr>
          <p:nvPr>
            <p:ph type="sldNum" sz="quarter" idx="12"/>
          </p:nvPr>
        </p:nvSpPr>
        <p:spPr/>
        <p:txBody>
          <a:bodyPr/>
          <a:lstStyle/>
          <a:p>
            <a:fld id="{9CD8D479-8942-46E8-A226-A4E01F7A105C}" type="slidenum">
              <a:rPr lang="en-US" smtClean="0"/>
              <a:t>10</a:t>
            </a:fld>
            <a:endParaRPr lang="en-US"/>
          </a:p>
        </p:txBody>
      </p:sp>
      <p:sp>
        <p:nvSpPr>
          <p:cNvPr id="5" name="Date Placeholder 4">
            <a:extLst>
              <a:ext uri="{FF2B5EF4-FFF2-40B4-BE49-F238E27FC236}">
                <a16:creationId xmlns:a16="http://schemas.microsoft.com/office/drawing/2014/main" id="{DCE98778-C3DF-9D03-E097-52AA6F4BD1FD}"/>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0D15412A-CDED-45E7-39E5-A66328C5698F}"/>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4936589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16A20-7FDE-1849-0205-88B1F4D678FB}"/>
              </a:ext>
            </a:extLst>
          </p:cNvPr>
          <p:cNvSpPr>
            <a:spLocks noGrp="1"/>
          </p:cNvSpPr>
          <p:nvPr>
            <p:ph type="title"/>
          </p:nvPr>
        </p:nvSpPr>
        <p:spPr/>
        <p:txBody>
          <a:bodyPr/>
          <a:lstStyle/>
          <a:p>
            <a:r>
              <a:rPr lang="en-US" dirty="0"/>
              <a:t>Examples of meetings</a:t>
            </a:r>
          </a:p>
        </p:txBody>
      </p:sp>
      <p:sp>
        <p:nvSpPr>
          <p:cNvPr id="3" name="Content Placeholder 2">
            <a:extLst>
              <a:ext uri="{FF2B5EF4-FFF2-40B4-BE49-F238E27FC236}">
                <a16:creationId xmlns:a16="http://schemas.microsoft.com/office/drawing/2014/main" id="{8BDA7EC4-6DB9-B683-713E-27CEA5DDD597}"/>
              </a:ext>
            </a:extLst>
          </p:cNvPr>
          <p:cNvSpPr>
            <a:spLocks noGrp="1"/>
          </p:cNvSpPr>
          <p:nvPr>
            <p:ph idx="1"/>
          </p:nvPr>
        </p:nvSpPr>
        <p:spPr/>
        <p:txBody>
          <a:bodyPr/>
          <a:lstStyle/>
          <a:p>
            <a:pPr marL="0" indent="0">
              <a:buNone/>
            </a:pPr>
            <a:r>
              <a:rPr lang="en-US" dirty="0"/>
              <a:t>Example #3 (cont’d):  Not if they don’t talk amongst themselves or publicly as part of the meeting.  If they all just listen, they can stay.  But they might consider limiting their numbers to two members to avoid a problem. </a:t>
            </a:r>
          </a:p>
          <a:p>
            <a:pPr marL="0" indent="0">
              <a:buNone/>
            </a:pPr>
            <a:endParaRPr lang="en-US" dirty="0"/>
          </a:p>
          <a:p>
            <a:pPr marL="0" indent="0">
              <a:buNone/>
            </a:pPr>
            <a:r>
              <a:rPr lang="en-US" dirty="0"/>
              <a:t>Example #4:  Now assume the same facts as in Example #3 except that it was a private meeting hosted by the applicant only for members of the body.  Steer clear or reduce your numbers to two.  </a:t>
            </a:r>
          </a:p>
          <a:p>
            <a:pPr marL="0" indent="0">
              <a:buNone/>
            </a:pPr>
            <a:endParaRPr lang="en-US" dirty="0"/>
          </a:p>
          <a:p>
            <a:pPr marL="0" indent="0">
              <a:buNone/>
            </a:pPr>
            <a:r>
              <a:rPr lang="en-US" dirty="0"/>
              <a:t> </a:t>
            </a:r>
          </a:p>
        </p:txBody>
      </p:sp>
      <p:sp>
        <p:nvSpPr>
          <p:cNvPr id="4" name="Slide Number Placeholder 3">
            <a:extLst>
              <a:ext uri="{FF2B5EF4-FFF2-40B4-BE49-F238E27FC236}">
                <a16:creationId xmlns:a16="http://schemas.microsoft.com/office/drawing/2014/main" id="{CD5A3750-E86A-A474-613E-602444DF456E}"/>
              </a:ext>
            </a:extLst>
          </p:cNvPr>
          <p:cNvSpPr>
            <a:spLocks noGrp="1"/>
          </p:cNvSpPr>
          <p:nvPr>
            <p:ph type="sldNum" sz="quarter" idx="12"/>
          </p:nvPr>
        </p:nvSpPr>
        <p:spPr/>
        <p:txBody>
          <a:bodyPr/>
          <a:lstStyle/>
          <a:p>
            <a:fld id="{9CD8D479-8942-46E8-A226-A4E01F7A105C}" type="slidenum">
              <a:rPr lang="en-US" smtClean="0"/>
              <a:t>11</a:t>
            </a:fld>
            <a:endParaRPr lang="en-US"/>
          </a:p>
        </p:txBody>
      </p:sp>
      <p:sp>
        <p:nvSpPr>
          <p:cNvPr id="5" name="Date Placeholder 4">
            <a:extLst>
              <a:ext uri="{FF2B5EF4-FFF2-40B4-BE49-F238E27FC236}">
                <a16:creationId xmlns:a16="http://schemas.microsoft.com/office/drawing/2014/main" id="{8EDFCFF0-255A-27C9-22E0-6A1DC2D963AE}"/>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1DDAFBF5-4E1F-4175-033A-3033E0CDCB28}"/>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3539273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1E4FF-643A-E208-6B8D-7753454D9225}"/>
              </a:ext>
            </a:extLst>
          </p:cNvPr>
          <p:cNvSpPr>
            <a:spLocks noGrp="1"/>
          </p:cNvSpPr>
          <p:nvPr>
            <p:ph type="title"/>
          </p:nvPr>
        </p:nvSpPr>
        <p:spPr/>
        <p:txBody>
          <a:bodyPr/>
          <a:lstStyle/>
          <a:p>
            <a:r>
              <a:rPr lang="en-US" dirty="0"/>
              <a:t>Examples of meetings</a:t>
            </a:r>
          </a:p>
        </p:txBody>
      </p:sp>
      <p:sp>
        <p:nvSpPr>
          <p:cNvPr id="3" name="Content Placeholder 2">
            <a:extLst>
              <a:ext uri="{FF2B5EF4-FFF2-40B4-BE49-F238E27FC236}">
                <a16:creationId xmlns:a16="http://schemas.microsoft.com/office/drawing/2014/main" id="{9CCCB128-7CA5-1886-09FB-C1AF7C480D2A}"/>
              </a:ext>
            </a:extLst>
          </p:cNvPr>
          <p:cNvSpPr>
            <a:spLocks noGrp="1"/>
          </p:cNvSpPr>
          <p:nvPr>
            <p:ph idx="1"/>
          </p:nvPr>
        </p:nvSpPr>
        <p:spPr/>
        <p:txBody>
          <a:bodyPr/>
          <a:lstStyle/>
          <a:p>
            <a:pPr marL="0" indent="0">
              <a:buNone/>
            </a:pPr>
            <a:r>
              <a:rPr lang="en-US" dirty="0"/>
              <a:t>Example #5:  Now assume that instead of hosting a meeting, the applicant just emailed all the members, and one of the members responds to the applicant by hitting “reply all,” so that there’s now an active communication among the members.  Avoid this situation.  Don’t hit reply all.  You’re allowed to all passively receive the same email communication, but you cannot discuss issues amongst yourselves through email. </a:t>
            </a:r>
          </a:p>
          <a:p>
            <a:pPr marL="0" indent="0">
              <a:buNone/>
            </a:pPr>
            <a:endParaRPr lang="en-US" dirty="0"/>
          </a:p>
          <a:p>
            <a:pPr marL="0" indent="0">
              <a:buNone/>
            </a:pPr>
            <a:r>
              <a:rPr lang="en-US" dirty="0"/>
              <a:t>Example #6:  Assume that an applicant has an ex </a:t>
            </a:r>
            <a:r>
              <a:rPr lang="en-US" dirty="0" err="1"/>
              <a:t>parte</a:t>
            </a:r>
            <a:r>
              <a:rPr lang="en-US" dirty="0"/>
              <a:t> communication with A, and A asks various questions and expresses certain opinions.  Then the applicant talks to B and C and shares with each of them what A had to say.  That’s a meeting, so be careful what you share with people when you meet with them. </a:t>
            </a:r>
          </a:p>
        </p:txBody>
      </p:sp>
      <p:sp>
        <p:nvSpPr>
          <p:cNvPr id="4" name="Slide Number Placeholder 3">
            <a:extLst>
              <a:ext uri="{FF2B5EF4-FFF2-40B4-BE49-F238E27FC236}">
                <a16:creationId xmlns:a16="http://schemas.microsoft.com/office/drawing/2014/main" id="{0FA24E5C-E8A4-EAC8-C238-C384B63FC33A}"/>
              </a:ext>
            </a:extLst>
          </p:cNvPr>
          <p:cNvSpPr>
            <a:spLocks noGrp="1"/>
          </p:cNvSpPr>
          <p:nvPr>
            <p:ph type="sldNum" sz="quarter" idx="12"/>
          </p:nvPr>
        </p:nvSpPr>
        <p:spPr/>
        <p:txBody>
          <a:bodyPr/>
          <a:lstStyle/>
          <a:p>
            <a:fld id="{9CD8D479-8942-46E8-A226-A4E01F7A105C}" type="slidenum">
              <a:rPr lang="en-US" smtClean="0"/>
              <a:t>12</a:t>
            </a:fld>
            <a:endParaRPr lang="en-US"/>
          </a:p>
        </p:txBody>
      </p:sp>
      <p:sp>
        <p:nvSpPr>
          <p:cNvPr id="5" name="Date Placeholder 4">
            <a:extLst>
              <a:ext uri="{FF2B5EF4-FFF2-40B4-BE49-F238E27FC236}">
                <a16:creationId xmlns:a16="http://schemas.microsoft.com/office/drawing/2014/main" id="{10BA415D-74C2-9529-9903-9E9ECE1010F1}"/>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AE08AC15-12E7-05FD-0B57-F2199EB771E2}"/>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120295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AAA15-F11B-C2A7-84C4-BF572BBE5AE8}"/>
              </a:ext>
            </a:extLst>
          </p:cNvPr>
          <p:cNvSpPr>
            <a:spLocks noGrp="1"/>
          </p:cNvSpPr>
          <p:nvPr>
            <p:ph type="title"/>
          </p:nvPr>
        </p:nvSpPr>
        <p:spPr/>
        <p:txBody>
          <a:bodyPr/>
          <a:lstStyle/>
          <a:p>
            <a:r>
              <a:rPr lang="en-US" dirty="0"/>
              <a:t>Examples of meetings</a:t>
            </a:r>
          </a:p>
        </p:txBody>
      </p:sp>
      <p:sp>
        <p:nvSpPr>
          <p:cNvPr id="3" name="Content Placeholder 2">
            <a:extLst>
              <a:ext uri="{FF2B5EF4-FFF2-40B4-BE49-F238E27FC236}">
                <a16:creationId xmlns:a16="http://schemas.microsoft.com/office/drawing/2014/main" id="{8FCE22D0-2CBC-DCCB-0135-EBF1C2E577C9}"/>
              </a:ext>
            </a:extLst>
          </p:cNvPr>
          <p:cNvSpPr>
            <a:spLocks noGrp="1"/>
          </p:cNvSpPr>
          <p:nvPr>
            <p:ph idx="1"/>
          </p:nvPr>
        </p:nvSpPr>
        <p:spPr/>
        <p:txBody>
          <a:bodyPr>
            <a:normAutofit/>
          </a:bodyPr>
          <a:lstStyle/>
          <a:p>
            <a:pPr marL="0" indent="0">
              <a:buNone/>
            </a:pPr>
            <a:r>
              <a:rPr lang="en-US" sz="2300" dirty="0"/>
              <a:t>Example #7:  A posts about a project on social media.  B “likes” the post and reposts it.  C sees the post and “likes” it too.  Meeting.  The Brown Act contains special provisions that allow members of public bodies to communicate with constituents on social media, but members cannot use social media platforms to communicate amongst themselves.  </a:t>
            </a:r>
          </a:p>
          <a:p>
            <a:pPr marL="0" indent="0">
              <a:buNone/>
            </a:pPr>
            <a:endParaRPr lang="en-US" sz="2300" dirty="0"/>
          </a:p>
          <a:p>
            <a:pPr marL="0" indent="0">
              <a:buNone/>
            </a:pPr>
            <a:r>
              <a:rPr lang="en-US" sz="2300" dirty="0"/>
              <a:t>But even if you don’t use social media to communicate amongst yourselves, you’re still running the risk of appearing biased.  Especially avoid posting on social media about quasi-adjudicative matters.</a:t>
            </a:r>
          </a:p>
        </p:txBody>
      </p:sp>
      <p:sp>
        <p:nvSpPr>
          <p:cNvPr id="4" name="Slide Number Placeholder 3">
            <a:extLst>
              <a:ext uri="{FF2B5EF4-FFF2-40B4-BE49-F238E27FC236}">
                <a16:creationId xmlns:a16="http://schemas.microsoft.com/office/drawing/2014/main" id="{DE05425C-C0C3-C4C1-8C70-E9A58CE76244}"/>
              </a:ext>
            </a:extLst>
          </p:cNvPr>
          <p:cNvSpPr>
            <a:spLocks noGrp="1"/>
          </p:cNvSpPr>
          <p:nvPr>
            <p:ph type="sldNum" sz="quarter" idx="12"/>
          </p:nvPr>
        </p:nvSpPr>
        <p:spPr/>
        <p:txBody>
          <a:bodyPr/>
          <a:lstStyle/>
          <a:p>
            <a:fld id="{9CD8D479-8942-46E8-A226-A4E01F7A105C}" type="slidenum">
              <a:rPr lang="en-US" smtClean="0"/>
              <a:t>13</a:t>
            </a:fld>
            <a:endParaRPr lang="en-US"/>
          </a:p>
        </p:txBody>
      </p:sp>
      <p:sp>
        <p:nvSpPr>
          <p:cNvPr id="5" name="Date Placeholder 4">
            <a:extLst>
              <a:ext uri="{FF2B5EF4-FFF2-40B4-BE49-F238E27FC236}">
                <a16:creationId xmlns:a16="http://schemas.microsoft.com/office/drawing/2014/main" id="{90D2C0F4-EC6C-2271-E2BF-419D4EDC7715}"/>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BF9C8B85-DF69-930A-6AA8-8D9D151C92FB}"/>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3405477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FDA00-6E26-2940-7FAE-61EEA786C2F7}"/>
              </a:ext>
            </a:extLst>
          </p:cNvPr>
          <p:cNvSpPr>
            <a:spLocks noGrp="1"/>
          </p:cNvSpPr>
          <p:nvPr>
            <p:ph type="title"/>
          </p:nvPr>
        </p:nvSpPr>
        <p:spPr>
          <a:xfrm>
            <a:off x="3238826" y="2000112"/>
            <a:ext cx="9371949" cy="1183566"/>
          </a:xfrm>
        </p:spPr>
        <p:txBody>
          <a:bodyPr/>
          <a:lstStyle/>
          <a:p>
            <a:r>
              <a:rPr lang="en-US" dirty="0"/>
              <a:t>What questions do you have ? </a:t>
            </a:r>
          </a:p>
        </p:txBody>
      </p:sp>
      <p:sp>
        <p:nvSpPr>
          <p:cNvPr id="3" name="Slide Number Placeholder 2">
            <a:extLst>
              <a:ext uri="{FF2B5EF4-FFF2-40B4-BE49-F238E27FC236}">
                <a16:creationId xmlns:a16="http://schemas.microsoft.com/office/drawing/2014/main" id="{A257507D-4C5A-F0C3-8144-22878E5F7232}"/>
              </a:ext>
            </a:extLst>
          </p:cNvPr>
          <p:cNvSpPr>
            <a:spLocks noGrp="1"/>
          </p:cNvSpPr>
          <p:nvPr>
            <p:ph type="sldNum" sz="quarter" idx="12"/>
          </p:nvPr>
        </p:nvSpPr>
        <p:spPr/>
        <p:txBody>
          <a:bodyPr/>
          <a:lstStyle/>
          <a:p>
            <a:fld id="{9CD8D479-8942-46E8-A226-A4E01F7A105C}" type="slidenum">
              <a:rPr lang="en-US" smtClean="0"/>
              <a:t>14</a:t>
            </a:fld>
            <a:endParaRPr lang="en-US"/>
          </a:p>
        </p:txBody>
      </p:sp>
      <p:sp>
        <p:nvSpPr>
          <p:cNvPr id="4" name="Date Placeholder 3">
            <a:extLst>
              <a:ext uri="{FF2B5EF4-FFF2-40B4-BE49-F238E27FC236}">
                <a16:creationId xmlns:a16="http://schemas.microsoft.com/office/drawing/2014/main" id="{4982E384-62B9-11D5-89FD-C64BF90141CA}"/>
              </a:ext>
            </a:extLst>
          </p:cNvPr>
          <p:cNvSpPr>
            <a:spLocks noGrp="1"/>
          </p:cNvSpPr>
          <p:nvPr>
            <p:ph type="dt" sz="half" idx="10"/>
          </p:nvPr>
        </p:nvSpPr>
        <p:spPr/>
        <p:txBody>
          <a:bodyPr/>
          <a:lstStyle/>
          <a:p>
            <a:fld id="{9386AC23-C97B-41FB-9B89-C7FE0FB631CA}" type="datetime1">
              <a:rPr lang="en-US" smtClean="0"/>
              <a:pPr/>
              <a:t>11/16/2023</a:t>
            </a:fld>
            <a:endParaRPr lang="en-US" dirty="0"/>
          </a:p>
        </p:txBody>
      </p:sp>
      <p:sp>
        <p:nvSpPr>
          <p:cNvPr id="5" name="Footer Placeholder 4">
            <a:extLst>
              <a:ext uri="{FF2B5EF4-FFF2-40B4-BE49-F238E27FC236}">
                <a16:creationId xmlns:a16="http://schemas.microsoft.com/office/drawing/2014/main" id="{5C042D20-3106-8AAA-4BDB-19B927C2F788}"/>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8377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403" y="247512"/>
            <a:ext cx="9371949" cy="1183566"/>
          </a:xfrm>
        </p:spPr>
        <p:txBody>
          <a:bodyPr/>
          <a:lstStyle/>
          <a:p>
            <a:r>
              <a:rPr lang="fr-FR" dirty="0" err="1"/>
              <a:t>What</a:t>
            </a:r>
            <a:r>
              <a:rPr lang="fr-FR" dirty="0"/>
              <a:t> </a:t>
            </a:r>
            <a:r>
              <a:rPr lang="fr-FR" dirty="0" err="1"/>
              <a:t>is</a:t>
            </a:r>
            <a:r>
              <a:rPr lang="fr-FR" dirty="0"/>
              <a:t> an ex parte communication ? </a:t>
            </a:r>
            <a:endParaRPr lang="en-US" dirty="0"/>
          </a:p>
        </p:txBody>
      </p:sp>
      <p:sp>
        <p:nvSpPr>
          <p:cNvPr id="3" name="Content Placeholder 2"/>
          <p:cNvSpPr>
            <a:spLocks noGrp="1"/>
          </p:cNvSpPr>
          <p:nvPr>
            <p:ph idx="1"/>
          </p:nvPr>
        </p:nvSpPr>
        <p:spPr>
          <a:xfrm>
            <a:off x="453403" y="1566001"/>
            <a:ext cx="11309972" cy="4620682"/>
          </a:xfrm>
        </p:spPr>
        <p:txBody>
          <a:bodyPr>
            <a:noAutofit/>
          </a:bodyPr>
          <a:lstStyle/>
          <a:p>
            <a:pPr marL="0" indent="0">
              <a:spcBef>
                <a:spcPts val="800"/>
              </a:spcBef>
              <a:buNone/>
            </a:pPr>
            <a:r>
              <a:rPr lang="en-US" dirty="0"/>
              <a:t>The Planning Commission takes action at public hearings.  Ideally, all the bases for your decisions would be on the record and consist of public comments delivered in writing before the hearing, the staff report, attachments to the staff report, the staff presentation, and any public comment, including from an applicant.  </a:t>
            </a:r>
          </a:p>
          <a:p>
            <a:pPr marL="0" indent="0">
              <a:spcBef>
                <a:spcPts val="800"/>
              </a:spcBef>
              <a:buNone/>
            </a:pPr>
            <a:endParaRPr lang="en-US" dirty="0"/>
          </a:p>
          <a:p>
            <a:pPr marL="0" indent="0">
              <a:spcBef>
                <a:spcPts val="800"/>
              </a:spcBef>
              <a:buNone/>
            </a:pPr>
            <a:r>
              <a:rPr lang="en-US" dirty="0"/>
              <a:t>However, in real life, you often base your decisions on your personal experiences, your knowledge of the community, and things you hear and see out in the world prior to the hearing.  </a:t>
            </a:r>
          </a:p>
          <a:p>
            <a:pPr marL="0" indent="0">
              <a:spcBef>
                <a:spcPts val="800"/>
              </a:spcBef>
              <a:buNone/>
            </a:pPr>
            <a:endParaRPr lang="en-US" dirty="0"/>
          </a:p>
          <a:p>
            <a:pPr marL="0" indent="0">
              <a:spcBef>
                <a:spcPts val="800"/>
              </a:spcBef>
              <a:buNone/>
            </a:pPr>
            <a:r>
              <a:rPr lang="en-US" dirty="0"/>
              <a:t>Any communication about a matter within your jurisdiction that occurs outside of a hearing is called an ex </a:t>
            </a:r>
            <a:r>
              <a:rPr lang="en-US" dirty="0" err="1"/>
              <a:t>parte</a:t>
            </a:r>
            <a:r>
              <a:rPr lang="en-US" dirty="0"/>
              <a:t> communication.  </a:t>
            </a:r>
          </a:p>
          <a:p>
            <a:pPr marL="0" indent="0">
              <a:spcBef>
                <a:spcPts val="800"/>
              </a:spcBef>
              <a:buNone/>
            </a:pPr>
            <a:endParaRPr lang="en-US" dirty="0"/>
          </a:p>
          <a:p>
            <a:pPr marL="0" indent="0">
              <a:spcBef>
                <a:spcPts val="800"/>
              </a:spcBef>
              <a:buNone/>
            </a:pPr>
            <a:r>
              <a:rPr lang="en-US" dirty="0"/>
              <a:t>Are ex </a:t>
            </a:r>
            <a:r>
              <a:rPr lang="en-US" dirty="0" err="1"/>
              <a:t>parte</a:t>
            </a:r>
            <a:r>
              <a:rPr lang="en-US" dirty="0"/>
              <a:t> communications allowed? </a:t>
            </a:r>
          </a:p>
        </p:txBody>
      </p:sp>
      <p:sp>
        <p:nvSpPr>
          <p:cNvPr id="4" name="Slide Number Placeholder 3"/>
          <p:cNvSpPr>
            <a:spLocks noGrp="1"/>
          </p:cNvSpPr>
          <p:nvPr>
            <p:ph type="sldNum" sz="quarter" idx="12"/>
          </p:nvPr>
        </p:nvSpPr>
        <p:spPr/>
        <p:txBody>
          <a:bodyPr/>
          <a:lstStyle/>
          <a:p>
            <a:fld id="{9CD8D479-8942-46E8-A226-A4E01F7A105C}" type="slidenum">
              <a:rPr lang="en-US" smtClean="0"/>
              <a:t>2</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p:cNvSpPr>
            <a:spLocks noGrp="1"/>
          </p:cNvSpPr>
          <p:nvPr>
            <p:ph type="ftr" sz="quarter" idx="11"/>
          </p:nvPr>
        </p:nvSpPr>
        <p:spPr/>
        <p:txBody>
          <a:bodyPr/>
          <a:lstStyle/>
          <a:p>
            <a:r>
              <a:rPr lang="en-US" dirty="0"/>
              <a:t>Mono County Planning Commission</a:t>
            </a:r>
          </a:p>
        </p:txBody>
      </p:sp>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62B10-63F9-BA72-F74C-36712480D37D}"/>
              </a:ext>
            </a:extLst>
          </p:cNvPr>
          <p:cNvSpPr>
            <a:spLocks noGrp="1"/>
          </p:cNvSpPr>
          <p:nvPr>
            <p:ph type="title"/>
          </p:nvPr>
        </p:nvSpPr>
        <p:spPr/>
        <p:txBody>
          <a:bodyPr/>
          <a:lstStyle/>
          <a:p>
            <a:r>
              <a:rPr lang="en-US" dirty="0"/>
              <a:t>What’s the standard lawyer answer ?</a:t>
            </a:r>
          </a:p>
        </p:txBody>
      </p:sp>
      <p:sp>
        <p:nvSpPr>
          <p:cNvPr id="3" name="Content Placeholder 2">
            <a:extLst>
              <a:ext uri="{FF2B5EF4-FFF2-40B4-BE49-F238E27FC236}">
                <a16:creationId xmlns:a16="http://schemas.microsoft.com/office/drawing/2014/main" id="{79C92E1E-08E6-5C29-CD42-A78F9B741A52}"/>
              </a:ext>
            </a:extLst>
          </p:cNvPr>
          <p:cNvSpPr>
            <a:spLocks noGrp="1"/>
          </p:cNvSpPr>
          <p:nvPr>
            <p:ph idx="1"/>
          </p:nvPr>
        </p:nvSpPr>
        <p:spPr/>
        <p:txBody>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4800" b="1" i="1" dirty="0">
                <a:effectLst>
                  <a:outerShdw blurRad="38100" dist="38100" dir="2700000" algn="tl">
                    <a:srgbClr val="000000">
                      <a:alpha val="43137"/>
                    </a:srgbClr>
                  </a:outerShdw>
                </a:effectLst>
              </a:rPr>
              <a:t>It Depends !</a:t>
            </a:r>
          </a:p>
        </p:txBody>
      </p:sp>
      <p:sp>
        <p:nvSpPr>
          <p:cNvPr id="4" name="Slide Number Placeholder 3">
            <a:extLst>
              <a:ext uri="{FF2B5EF4-FFF2-40B4-BE49-F238E27FC236}">
                <a16:creationId xmlns:a16="http://schemas.microsoft.com/office/drawing/2014/main" id="{ABF5DDA4-0D97-9051-7BD8-7F0F3E920AE6}"/>
              </a:ext>
            </a:extLst>
          </p:cNvPr>
          <p:cNvSpPr>
            <a:spLocks noGrp="1"/>
          </p:cNvSpPr>
          <p:nvPr>
            <p:ph type="sldNum" sz="quarter" idx="12"/>
          </p:nvPr>
        </p:nvSpPr>
        <p:spPr/>
        <p:txBody>
          <a:bodyPr/>
          <a:lstStyle/>
          <a:p>
            <a:fld id="{9CD8D479-8942-46E8-A226-A4E01F7A105C}" type="slidenum">
              <a:rPr lang="en-US" smtClean="0"/>
              <a:t>3</a:t>
            </a:fld>
            <a:endParaRPr lang="en-US"/>
          </a:p>
        </p:txBody>
      </p:sp>
      <p:sp>
        <p:nvSpPr>
          <p:cNvPr id="5" name="Date Placeholder 4">
            <a:extLst>
              <a:ext uri="{FF2B5EF4-FFF2-40B4-BE49-F238E27FC236}">
                <a16:creationId xmlns:a16="http://schemas.microsoft.com/office/drawing/2014/main" id="{DA5C4B8D-1A70-2770-AF50-19718F031C7C}"/>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388CCD61-665C-0674-DE79-115466DAD8D7}"/>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583783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060EE-D9DA-1EFA-8E05-9945A4F725D8}"/>
              </a:ext>
            </a:extLst>
          </p:cNvPr>
          <p:cNvSpPr>
            <a:spLocks noGrp="1"/>
          </p:cNvSpPr>
          <p:nvPr>
            <p:ph type="title"/>
          </p:nvPr>
        </p:nvSpPr>
        <p:spPr/>
        <p:txBody>
          <a:bodyPr/>
          <a:lstStyle/>
          <a:p>
            <a:r>
              <a:rPr lang="en-US" dirty="0"/>
              <a:t>Two kinds of decisions</a:t>
            </a:r>
          </a:p>
        </p:txBody>
      </p:sp>
      <p:sp>
        <p:nvSpPr>
          <p:cNvPr id="3" name="Content Placeholder 2">
            <a:extLst>
              <a:ext uri="{FF2B5EF4-FFF2-40B4-BE49-F238E27FC236}">
                <a16:creationId xmlns:a16="http://schemas.microsoft.com/office/drawing/2014/main" id="{C6EDF622-B390-7E4D-2A76-9E332D49D4DA}"/>
              </a:ext>
            </a:extLst>
          </p:cNvPr>
          <p:cNvSpPr>
            <a:spLocks noGrp="1"/>
          </p:cNvSpPr>
          <p:nvPr>
            <p:ph idx="1"/>
          </p:nvPr>
        </p:nvSpPr>
        <p:spPr/>
        <p:txBody>
          <a:bodyPr/>
          <a:lstStyle/>
          <a:p>
            <a:pPr marL="0" indent="0">
              <a:buNone/>
            </a:pPr>
            <a:r>
              <a:rPr lang="en-US" dirty="0"/>
              <a:t>As a Planning Commission, you make two kinds of decisions.  The distinction between the two is sometimes murky, but for simplicity's sake, let’s describe it like this:</a:t>
            </a:r>
          </a:p>
          <a:p>
            <a:pPr marL="0" indent="0">
              <a:buNone/>
            </a:pPr>
            <a:endParaRPr lang="en-US" dirty="0"/>
          </a:p>
          <a:p>
            <a:pPr marL="0" indent="0">
              <a:buNone/>
            </a:pPr>
            <a:r>
              <a:rPr lang="en-US" dirty="0"/>
              <a:t>Legislative:  Sometimes you make broad policies that affect the entire community or some portion of it.  When you do that, you act like a mini-legislature.  Usually when you exercise this type of authority, you’re making recommendations to the Board of Supervisors.</a:t>
            </a:r>
          </a:p>
          <a:p>
            <a:pPr marL="0" indent="0">
              <a:buNone/>
            </a:pPr>
            <a:endParaRPr lang="en-US" dirty="0"/>
          </a:p>
          <a:p>
            <a:pPr marL="0" indent="0">
              <a:buNone/>
            </a:pPr>
            <a:r>
              <a:rPr lang="en-US" dirty="0"/>
              <a:t>Quasi-adjudicative:  Other times you act a little like a court and make decisions that will apply to a particular site and/or applicant.  In this case, sometimes you’re the final decisionmaker, subject to appeal, and sometimes you’re making a recommendation. </a:t>
            </a:r>
          </a:p>
        </p:txBody>
      </p:sp>
      <p:sp>
        <p:nvSpPr>
          <p:cNvPr id="4" name="Slide Number Placeholder 3">
            <a:extLst>
              <a:ext uri="{FF2B5EF4-FFF2-40B4-BE49-F238E27FC236}">
                <a16:creationId xmlns:a16="http://schemas.microsoft.com/office/drawing/2014/main" id="{2C74E695-DBB1-25BF-9CD6-BC6A2F906261}"/>
              </a:ext>
            </a:extLst>
          </p:cNvPr>
          <p:cNvSpPr>
            <a:spLocks noGrp="1"/>
          </p:cNvSpPr>
          <p:nvPr>
            <p:ph type="sldNum" sz="quarter" idx="12"/>
          </p:nvPr>
        </p:nvSpPr>
        <p:spPr/>
        <p:txBody>
          <a:bodyPr/>
          <a:lstStyle/>
          <a:p>
            <a:fld id="{9CD8D479-8942-46E8-A226-A4E01F7A105C}" type="slidenum">
              <a:rPr lang="en-US" smtClean="0"/>
              <a:t>4</a:t>
            </a:fld>
            <a:endParaRPr lang="en-US"/>
          </a:p>
        </p:txBody>
      </p:sp>
      <p:sp>
        <p:nvSpPr>
          <p:cNvPr id="5" name="Date Placeholder 4">
            <a:extLst>
              <a:ext uri="{FF2B5EF4-FFF2-40B4-BE49-F238E27FC236}">
                <a16:creationId xmlns:a16="http://schemas.microsoft.com/office/drawing/2014/main" id="{D0AEA624-2C7A-4371-6BCB-E07B1725FD24}"/>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F58372E4-FAE3-A872-5712-A99DD04FA511}"/>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439712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F9C9D-5AB5-C16E-41A5-8D65F2BEB90A}"/>
              </a:ext>
            </a:extLst>
          </p:cNvPr>
          <p:cNvSpPr>
            <a:spLocks noGrp="1"/>
          </p:cNvSpPr>
          <p:nvPr>
            <p:ph type="title"/>
          </p:nvPr>
        </p:nvSpPr>
        <p:spPr>
          <a:xfrm>
            <a:off x="453403" y="295137"/>
            <a:ext cx="9371949" cy="1183566"/>
          </a:xfrm>
        </p:spPr>
        <p:txBody>
          <a:bodyPr/>
          <a:lstStyle/>
          <a:p>
            <a:r>
              <a:rPr lang="en-US" dirty="0"/>
              <a:t>The Planning Commission giveth and it taketh away</a:t>
            </a:r>
          </a:p>
        </p:txBody>
      </p:sp>
      <p:sp>
        <p:nvSpPr>
          <p:cNvPr id="3" name="Content Placeholder 2">
            <a:extLst>
              <a:ext uri="{FF2B5EF4-FFF2-40B4-BE49-F238E27FC236}">
                <a16:creationId xmlns:a16="http://schemas.microsoft.com/office/drawing/2014/main" id="{B43D116C-D175-7868-45BE-51D7F79D3D0D}"/>
              </a:ext>
            </a:extLst>
          </p:cNvPr>
          <p:cNvSpPr>
            <a:spLocks noGrp="1"/>
          </p:cNvSpPr>
          <p:nvPr>
            <p:ph idx="1"/>
          </p:nvPr>
        </p:nvSpPr>
        <p:spPr>
          <a:xfrm>
            <a:off x="410402" y="1566001"/>
            <a:ext cx="11429173" cy="4620682"/>
          </a:xfrm>
        </p:spPr>
        <p:txBody>
          <a:bodyPr>
            <a:noAutofit/>
          </a:bodyPr>
          <a:lstStyle/>
          <a:p>
            <a:pPr marL="0" indent="0">
              <a:spcBef>
                <a:spcPts val="800"/>
              </a:spcBef>
              <a:buNone/>
            </a:pPr>
            <a:r>
              <a:rPr lang="en-US" dirty="0"/>
              <a:t>For the sake of today’s discussion, let’s make up a category by dividing quasi-adjudicative actions into two kinds of decisions:</a:t>
            </a:r>
          </a:p>
          <a:p>
            <a:pPr marL="0" indent="0">
              <a:spcBef>
                <a:spcPts val="800"/>
              </a:spcBef>
              <a:buNone/>
            </a:pPr>
            <a:endParaRPr lang="en-US" dirty="0"/>
          </a:p>
          <a:p>
            <a:pPr marL="0" indent="0">
              <a:spcBef>
                <a:spcPts val="800"/>
              </a:spcBef>
              <a:buNone/>
            </a:pPr>
            <a:r>
              <a:rPr lang="en-US" dirty="0"/>
              <a:t>Administrative:  Sometimes when you act as a quasi-adjudicative body, you’re being asked whether to confer an entitlement that a property owner didn’t previously have.  Let’s call these “giving” types of decisions “administrative” decisions.  This will help us with today’s discussion. </a:t>
            </a:r>
          </a:p>
          <a:p>
            <a:pPr marL="0" indent="0">
              <a:spcBef>
                <a:spcPts val="800"/>
              </a:spcBef>
              <a:buNone/>
            </a:pPr>
            <a:endParaRPr lang="en-US" dirty="0"/>
          </a:p>
          <a:p>
            <a:pPr marL="0" indent="0">
              <a:spcBef>
                <a:spcPts val="800"/>
              </a:spcBef>
              <a:buNone/>
            </a:pPr>
            <a:r>
              <a:rPr lang="en-US" dirty="0"/>
              <a:t>Quasi-judicial:  These are the ultimate “court-like” decisions.  Sometimes planning commissions have the power to revoke a vested entitlement.  Or sometimes they have the power to review staff’s imposition of fines or other penalties.  Here, property owners’ rights are at their pinnacle, and your proceedings need to look a lot more like a real court hearing than with “administrative” decisions.  So let’s call these “taking away” decisions “quasi-judicial”. </a:t>
            </a:r>
          </a:p>
        </p:txBody>
      </p:sp>
      <p:sp>
        <p:nvSpPr>
          <p:cNvPr id="4" name="Slide Number Placeholder 3">
            <a:extLst>
              <a:ext uri="{FF2B5EF4-FFF2-40B4-BE49-F238E27FC236}">
                <a16:creationId xmlns:a16="http://schemas.microsoft.com/office/drawing/2014/main" id="{78AD9E76-9C71-AD48-135E-9AC3F243AC7E}"/>
              </a:ext>
            </a:extLst>
          </p:cNvPr>
          <p:cNvSpPr>
            <a:spLocks noGrp="1"/>
          </p:cNvSpPr>
          <p:nvPr>
            <p:ph type="sldNum" sz="quarter" idx="12"/>
          </p:nvPr>
        </p:nvSpPr>
        <p:spPr/>
        <p:txBody>
          <a:bodyPr/>
          <a:lstStyle/>
          <a:p>
            <a:fld id="{9CD8D479-8942-46E8-A226-A4E01F7A105C}" type="slidenum">
              <a:rPr lang="en-US" smtClean="0"/>
              <a:t>5</a:t>
            </a:fld>
            <a:endParaRPr lang="en-US"/>
          </a:p>
        </p:txBody>
      </p:sp>
      <p:sp>
        <p:nvSpPr>
          <p:cNvPr id="5" name="Date Placeholder 4">
            <a:extLst>
              <a:ext uri="{FF2B5EF4-FFF2-40B4-BE49-F238E27FC236}">
                <a16:creationId xmlns:a16="http://schemas.microsoft.com/office/drawing/2014/main" id="{02DD6371-DD7D-70BB-3983-B66A8DBA18EC}"/>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75098305-1D62-83DF-6D11-223AFA079855}"/>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48964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FA84-52D2-72E6-7B9D-05C96E936F24}"/>
              </a:ext>
            </a:extLst>
          </p:cNvPr>
          <p:cNvSpPr>
            <a:spLocks noGrp="1"/>
          </p:cNvSpPr>
          <p:nvPr>
            <p:ph type="title"/>
          </p:nvPr>
        </p:nvSpPr>
        <p:spPr>
          <a:xfrm>
            <a:off x="686126" y="285612"/>
            <a:ext cx="9371949" cy="1183566"/>
          </a:xfrm>
        </p:spPr>
        <p:txBody>
          <a:bodyPr/>
          <a:lstStyle/>
          <a:p>
            <a:r>
              <a:rPr lang="en-US" dirty="0"/>
              <a:t>So back to our question … </a:t>
            </a:r>
          </a:p>
        </p:txBody>
      </p:sp>
      <p:sp>
        <p:nvSpPr>
          <p:cNvPr id="3" name="Content Placeholder 2">
            <a:extLst>
              <a:ext uri="{FF2B5EF4-FFF2-40B4-BE49-F238E27FC236}">
                <a16:creationId xmlns:a16="http://schemas.microsoft.com/office/drawing/2014/main" id="{50A8BBE9-D2D6-708E-8D38-AF9168C7B326}"/>
              </a:ext>
            </a:extLst>
          </p:cNvPr>
          <p:cNvSpPr>
            <a:spLocks noGrp="1"/>
          </p:cNvSpPr>
          <p:nvPr>
            <p:ph idx="1"/>
          </p:nvPr>
        </p:nvSpPr>
        <p:spPr>
          <a:xfrm>
            <a:off x="730491" y="1546951"/>
            <a:ext cx="10975733" cy="4620682"/>
          </a:xfrm>
        </p:spPr>
        <p:txBody>
          <a:bodyPr>
            <a:normAutofit/>
          </a:bodyPr>
          <a:lstStyle/>
          <a:p>
            <a:pPr marL="0" indent="0">
              <a:spcBef>
                <a:spcPts val="800"/>
              </a:spcBef>
              <a:buNone/>
            </a:pPr>
            <a:r>
              <a:rPr lang="en-US" sz="2300" dirty="0"/>
              <a:t>Legislative action:  ex </a:t>
            </a:r>
            <a:r>
              <a:rPr lang="en-US" sz="2300" dirty="0" err="1"/>
              <a:t>parte</a:t>
            </a:r>
            <a:r>
              <a:rPr lang="en-US" sz="2300" dirty="0"/>
              <a:t> communications are </a:t>
            </a:r>
            <a:r>
              <a:rPr lang="en-US" sz="2300" b="1" i="1" dirty="0"/>
              <a:t>a-okay</a:t>
            </a:r>
            <a:r>
              <a:rPr lang="en-US" sz="2300" dirty="0"/>
              <a:t>, subject to Brown Act compliance.</a:t>
            </a:r>
          </a:p>
          <a:p>
            <a:pPr marL="0" indent="0">
              <a:spcBef>
                <a:spcPts val="800"/>
              </a:spcBef>
              <a:buNone/>
            </a:pPr>
            <a:endParaRPr lang="en-US" sz="2300" dirty="0"/>
          </a:p>
          <a:p>
            <a:pPr marL="0" indent="0">
              <a:spcBef>
                <a:spcPts val="800"/>
              </a:spcBef>
              <a:buNone/>
            </a:pPr>
            <a:r>
              <a:rPr lang="en-US" sz="2300" dirty="0"/>
              <a:t>Administrative action:  ex </a:t>
            </a:r>
            <a:r>
              <a:rPr lang="en-US" sz="2300" dirty="0" err="1"/>
              <a:t>parte</a:t>
            </a:r>
            <a:r>
              <a:rPr lang="en-US" sz="2300" dirty="0"/>
              <a:t> communications are okay, subject to the Brown Act … and some other caveats.</a:t>
            </a:r>
          </a:p>
          <a:p>
            <a:pPr marL="0" indent="0">
              <a:spcBef>
                <a:spcPts val="800"/>
              </a:spcBef>
              <a:buNone/>
            </a:pPr>
            <a:endParaRPr lang="en-US" sz="2300" dirty="0"/>
          </a:p>
          <a:p>
            <a:pPr marL="0" indent="0">
              <a:spcBef>
                <a:spcPts val="800"/>
              </a:spcBef>
              <a:buNone/>
            </a:pPr>
            <a:r>
              <a:rPr lang="en-US" sz="2300" dirty="0"/>
              <a:t>Quasi-judicial action:  to protect the integrity of your process and to help ensure the court upholds your decision if challenged, you should be extremely careful not to engage in ex </a:t>
            </a:r>
            <a:r>
              <a:rPr lang="en-US" sz="2300" dirty="0" err="1"/>
              <a:t>parte</a:t>
            </a:r>
            <a:r>
              <a:rPr lang="en-US" sz="2300" dirty="0"/>
              <a:t> communications.  </a:t>
            </a:r>
          </a:p>
          <a:p>
            <a:pPr marL="0" indent="0">
              <a:spcBef>
                <a:spcPts val="800"/>
              </a:spcBef>
              <a:buNone/>
            </a:pPr>
            <a:endParaRPr lang="en-US" sz="2300" dirty="0"/>
          </a:p>
          <a:p>
            <a:pPr marL="0" indent="0">
              <a:spcBef>
                <a:spcPts val="800"/>
              </a:spcBef>
              <a:buNone/>
            </a:pPr>
            <a:r>
              <a:rPr lang="en-US" sz="2300" dirty="0"/>
              <a:t>Let’s talk about the caveats for administrative actions, and then we’ll talk about the Brown Act.</a:t>
            </a:r>
          </a:p>
        </p:txBody>
      </p:sp>
      <p:sp>
        <p:nvSpPr>
          <p:cNvPr id="4" name="Slide Number Placeholder 3">
            <a:extLst>
              <a:ext uri="{FF2B5EF4-FFF2-40B4-BE49-F238E27FC236}">
                <a16:creationId xmlns:a16="http://schemas.microsoft.com/office/drawing/2014/main" id="{C478A7DC-6CDC-F255-7434-778066E0D4E0}"/>
              </a:ext>
            </a:extLst>
          </p:cNvPr>
          <p:cNvSpPr>
            <a:spLocks noGrp="1"/>
          </p:cNvSpPr>
          <p:nvPr>
            <p:ph type="sldNum" sz="quarter" idx="12"/>
          </p:nvPr>
        </p:nvSpPr>
        <p:spPr/>
        <p:txBody>
          <a:bodyPr/>
          <a:lstStyle/>
          <a:p>
            <a:fld id="{9CD8D479-8942-46E8-A226-A4E01F7A105C}" type="slidenum">
              <a:rPr lang="en-US" smtClean="0"/>
              <a:t>6</a:t>
            </a:fld>
            <a:endParaRPr lang="en-US"/>
          </a:p>
        </p:txBody>
      </p:sp>
      <p:sp>
        <p:nvSpPr>
          <p:cNvPr id="5" name="Date Placeholder 4">
            <a:extLst>
              <a:ext uri="{FF2B5EF4-FFF2-40B4-BE49-F238E27FC236}">
                <a16:creationId xmlns:a16="http://schemas.microsoft.com/office/drawing/2014/main" id="{0330B62F-9705-A04E-7F72-ABD605F271F0}"/>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9933D18F-791E-C523-FF45-DE793FC5D41F}"/>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3099265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D1E62-9094-29DF-64BD-8BAAE561AEE8}"/>
              </a:ext>
            </a:extLst>
          </p:cNvPr>
          <p:cNvSpPr>
            <a:spLocks noGrp="1"/>
          </p:cNvSpPr>
          <p:nvPr>
            <p:ph type="title"/>
          </p:nvPr>
        </p:nvSpPr>
        <p:spPr>
          <a:xfrm>
            <a:off x="772759" y="266562"/>
            <a:ext cx="9371949" cy="1183566"/>
          </a:xfrm>
        </p:spPr>
        <p:txBody>
          <a:bodyPr/>
          <a:lstStyle/>
          <a:p>
            <a:r>
              <a:rPr lang="en-US" dirty="0"/>
              <a:t>Caveats</a:t>
            </a:r>
          </a:p>
        </p:txBody>
      </p:sp>
      <p:sp>
        <p:nvSpPr>
          <p:cNvPr id="3" name="Content Placeholder 2">
            <a:extLst>
              <a:ext uri="{FF2B5EF4-FFF2-40B4-BE49-F238E27FC236}">
                <a16:creationId xmlns:a16="http://schemas.microsoft.com/office/drawing/2014/main" id="{09E1F517-5D30-60EC-FFDC-10DDD038B0C3}"/>
              </a:ext>
            </a:extLst>
          </p:cNvPr>
          <p:cNvSpPr>
            <a:spLocks noGrp="1"/>
          </p:cNvSpPr>
          <p:nvPr>
            <p:ph idx="1"/>
          </p:nvPr>
        </p:nvSpPr>
        <p:spPr>
          <a:xfrm>
            <a:off x="771525" y="1566001"/>
            <a:ext cx="10010450" cy="4620682"/>
          </a:xfrm>
        </p:spPr>
        <p:txBody>
          <a:bodyPr>
            <a:normAutofit/>
          </a:bodyPr>
          <a:lstStyle/>
          <a:p>
            <a:pPr marL="0" indent="0">
              <a:buNone/>
            </a:pPr>
            <a:r>
              <a:rPr lang="en-US" sz="2300" dirty="0"/>
              <a:t>Disclose all ex </a:t>
            </a:r>
            <a:r>
              <a:rPr lang="en-US" sz="2300" dirty="0" err="1"/>
              <a:t>parte</a:t>
            </a:r>
            <a:r>
              <a:rPr lang="en-US" sz="2300" dirty="0"/>
              <a:t> communications on the record at the start of the hearing.  I would go so far as to disclose a solo visit to the site.</a:t>
            </a:r>
          </a:p>
          <a:p>
            <a:pPr marL="0" indent="0">
              <a:buNone/>
            </a:pPr>
            <a:endParaRPr lang="en-US" sz="2300" dirty="0"/>
          </a:p>
          <a:p>
            <a:pPr marL="0" indent="0">
              <a:buNone/>
            </a:pPr>
            <a:r>
              <a:rPr lang="en-US" sz="2300" dirty="0"/>
              <a:t>Just listen.  It’s also okay to ask questions that don’t express judgment.  You have a legal obligation to enter the hearing with an “open mind”.  Having a closed mind is called “common law bias,” and it violates parties’ right to a fair hearing.  Even if you enter the room with a strong inclination of how you’re going to vote, you need to be prepared to change your mind if you hear something compelling.  </a:t>
            </a:r>
          </a:p>
          <a:p>
            <a:pPr marL="0" indent="0">
              <a:buNone/>
            </a:pPr>
            <a:endParaRPr lang="en-US" sz="2300" dirty="0"/>
          </a:p>
          <a:p>
            <a:pPr marL="0" indent="0">
              <a:buNone/>
            </a:pPr>
            <a:r>
              <a:rPr lang="en-US" sz="2300" dirty="0"/>
              <a:t>Therefore, it is extremely important that you not give any outward indication of partiality.  If you express your views during an ex </a:t>
            </a:r>
            <a:r>
              <a:rPr lang="en-US" sz="2300" dirty="0" err="1"/>
              <a:t>parte</a:t>
            </a:r>
            <a:r>
              <a:rPr lang="en-US" sz="2300" dirty="0"/>
              <a:t> communication, you run the risk of appearing to have made up your mind in advance.  </a:t>
            </a:r>
          </a:p>
        </p:txBody>
      </p:sp>
      <p:sp>
        <p:nvSpPr>
          <p:cNvPr id="4" name="Slide Number Placeholder 3">
            <a:extLst>
              <a:ext uri="{FF2B5EF4-FFF2-40B4-BE49-F238E27FC236}">
                <a16:creationId xmlns:a16="http://schemas.microsoft.com/office/drawing/2014/main" id="{E84C0B1B-197C-F7D5-16E7-5CF140F6077A}"/>
              </a:ext>
            </a:extLst>
          </p:cNvPr>
          <p:cNvSpPr>
            <a:spLocks noGrp="1"/>
          </p:cNvSpPr>
          <p:nvPr>
            <p:ph type="sldNum" sz="quarter" idx="12"/>
          </p:nvPr>
        </p:nvSpPr>
        <p:spPr/>
        <p:txBody>
          <a:bodyPr/>
          <a:lstStyle/>
          <a:p>
            <a:fld id="{9CD8D479-8942-46E8-A226-A4E01F7A105C}" type="slidenum">
              <a:rPr lang="en-US" smtClean="0"/>
              <a:t>7</a:t>
            </a:fld>
            <a:endParaRPr lang="en-US"/>
          </a:p>
        </p:txBody>
      </p:sp>
      <p:sp>
        <p:nvSpPr>
          <p:cNvPr id="5" name="Date Placeholder 4">
            <a:extLst>
              <a:ext uri="{FF2B5EF4-FFF2-40B4-BE49-F238E27FC236}">
                <a16:creationId xmlns:a16="http://schemas.microsoft.com/office/drawing/2014/main" id="{9978E895-1A28-7493-6C37-A6AD2D05DBE0}"/>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9A2E1B40-2B36-61E8-083B-00FDADAD2674}"/>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1447235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FB4C8-3835-47E8-129E-08688E4F1641}"/>
              </a:ext>
            </a:extLst>
          </p:cNvPr>
          <p:cNvSpPr>
            <a:spLocks noGrp="1"/>
          </p:cNvSpPr>
          <p:nvPr>
            <p:ph type="title"/>
          </p:nvPr>
        </p:nvSpPr>
        <p:spPr>
          <a:xfrm>
            <a:off x="914400" y="285612"/>
            <a:ext cx="9197239" cy="1124088"/>
          </a:xfrm>
        </p:spPr>
        <p:txBody>
          <a:bodyPr/>
          <a:lstStyle/>
          <a:p>
            <a:r>
              <a:rPr lang="en-US" dirty="0"/>
              <a:t>Caveats</a:t>
            </a:r>
          </a:p>
        </p:txBody>
      </p:sp>
      <p:sp>
        <p:nvSpPr>
          <p:cNvPr id="3" name="Content Placeholder 2">
            <a:extLst>
              <a:ext uri="{FF2B5EF4-FFF2-40B4-BE49-F238E27FC236}">
                <a16:creationId xmlns:a16="http://schemas.microsoft.com/office/drawing/2014/main" id="{58BA42DE-BBEF-81BA-72D2-3535FC6C0066}"/>
              </a:ext>
            </a:extLst>
          </p:cNvPr>
          <p:cNvSpPr>
            <a:spLocks noGrp="1"/>
          </p:cNvSpPr>
          <p:nvPr>
            <p:ph idx="1"/>
          </p:nvPr>
        </p:nvSpPr>
        <p:spPr>
          <a:xfrm>
            <a:off x="838199" y="1566001"/>
            <a:ext cx="9943775" cy="4620682"/>
          </a:xfrm>
        </p:spPr>
        <p:txBody>
          <a:bodyPr>
            <a:normAutofit/>
          </a:bodyPr>
          <a:lstStyle/>
          <a:p>
            <a:pPr marL="0" indent="0">
              <a:spcBef>
                <a:spcPts val="800"/>
              </a:spcBef>
              <a:buNone/>
            </a:pPr>
            <a:r>
              <a:rPr lang="en-US" sz="2300" dirty="0"/>
              <a:t>You don’t have to meet with anyone ex </a:t>
            </a:r>
            <a:r>
              <a:rPr lang="en-US" sz="2300" dirty="0" err="1"/>
              <a:t>parte</a:t>
            </a:r>
            <a:r>
              <a:rPr lang="en-US" sz="2300" dirty="0"/>
              <a:t>. </a:t>
            </a:r>
          </a:p>
          <a:p>
            <a:pPr marL="0" indent="0">
              <a:spcBef>
                <a:spcPts val="800"/>
              </a:spcBef>
              <a:buNone/>
            </a:pPr>
            <a:endParaRPr lang="en-US" sz="2300" dirty="0"/>
          </a:p>
          <a:p>
            <a:pPr marL="0" indent="0">
              <a:spcBef>
                <a:spcPts val="800"/>
              </a:spcBef>
              <a:buNone/>
            </a:pPr>
            <a:r>
              <a:rPr lang="en-US" sz="2300" dirty="0"/>
              <a:t>But if you agree to meet with one side of an issue, you’re agreeing to meet with anyone else who comes along who might want to talk to you.  (Subject to your right within a margin of reason to protect yourself from unsafe circumstances.) </a:t>
            </a:r>
          </a:p>
          <a:p>
            <a:pPr marL="0" indent="0">
              <a:spcBef>
                <a:spcPts val="800"/>
              </a:spcBef>
              <a:buNone/>
            </a:pPr>
            <a:endParaRPr lang="en-US" sz="2300" dirty="0"/>
          </a:p>
          <a:p>
            <a:pPr marL="0" indent="0">
              <a:spcBef>
                <a:spcPts val="800"/>
              </a:spcBef>
              <a:buNone/>
            </a:pPr>
            <a:r>
              <a:rPr lang="en-US" sz="2300" dirty="0"/>
              <a:t>That’s not a law, but it’s a corollary of the rule against common law bias.  </a:t>
            </a:r>
          </a:p>
          <a:p>
            <a:pPr marL="0" indent="0">
              <a:spcBef>
                <a:spcPts val="800"/>
              </a:spcBef>
              <a:buNone/>
            </a:pPr>
            <a:endParaRPr lang="en-US" sz="2300" dirty="0"/>
          </a:p>
          <a:p>
            <a:pPr marL="0" indent="0">
              <a:spcBef>
                <a:spcPts val="800"/>
              </a:spcBef>
              <a:buNone/>
            </a:pPr>
            <a:r>
              <a:rPr lang="en-US" sz="2300" dirty="0"/>
              <a:t>If you meet with one side but refuse to meet with the other, you look biased.</a:t>
            </a:r>
          </a:p>
          <a:p>
            <a:pPr marL="0" indent="0">
              <a:buNone/>
            </a:pPr>
            <a:endParaRPr lang="en-US" dirty="0"/>
          </a:p>
        </p:txBody>
      </p:sp>
      <p:sp>
        <p:nvSpPr>
          <p:cNvPr id="4" name="Slide Number Placeholder 3">
            <a:extLst>
              <a:ext uri="{FF2B5EF4-FFF2-40B4-BE49-F238E27FC236}">
                <a16:creationId xmlns:a16="http://schemas.microsoft.com/office/drawing/2014/main" id="{888DCD22-236B-FDEB-CA2A-B28C1DD99FF4}"/>
              </a:ext>
            </a:extLst>
          </p:cNvPr>
          <p:cNvSpPr>
            <a:spLocks noGrp="1"/>
          </p:cNvSpPr>
          <p:nvPr>
            <p:ph type="sldNum" sz="quarter" idx="12"/>
          </p:nvPr>
        </p:nvSpPr>
        <p:spPr/>
        <p:txBody>
          <a:bodyPr/>
          <a:lstStyle/>
          <a:p>
            <a:fld id="{9CD8D479-8942-46E8-A226-A4E01F7A105C}" type="slidenum">
              <a:rPr lang="en-US" smtClean="0"/>
              <a:t>8</a:t>
            </a:fld>
            <a:endParaRPr lang="en-US"/>
          </a:p>
        </p:txBody>
      </p:sp>
      <p:sp>
        <p:nvSpPr>
          <p:cNvPr id="5" name="Date Placeholder 4">
            <a:extLst>
              <a:ext uri="{FF2B5EF4-FFF2-40B4-BE49-F238E27FC236}">
                <a16:creationId xmlns:a16="http://schemas.microsoft.com/office/drawing/2014/main" id="{5FF21809-E1F3-0D11-1A42-0C67EB16BD36}"/>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390E8951-901C-424E-8A9F-A2EEC97067BA}"/>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308471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ADD61-4D34-3AF5-240A-706F6FD95494}"/>
              </a:ext>
            </a:extLst>
          </p:cNvPr>
          <p:cNvSpPr>
            <a:spLocks noGrp="1"/>
          </p:cNvSpPr>
          <p:nvPr>
            <p:ph type="title"/>
          </p:nvPr>
        </p:nvSpPr>
        <p:spPr/>
        <p:txBody>
          <a:bodyPr/>
          <a:lstStyle/>
          <a:p>
            <a:r>
              <a:rPr lang="en-US" dirty="0"/>
              <a:t>Brown Act</a:t>
            </a:r>
          </a:p>
        </p:txBody>
      </p:sp>
      <p:sp>
        <p:nvSpPr>
          <p:cNvPr id="3" name="Content Placeholder 2">
            <a:extLst>
              <a:ext uri="{FF2B5EF4-FFF2-40B4-BE49-F238E27FC236}">
                <a16:creationId xmlns:a16="http://schemas.microsoft.com/office/drawing/2014/main" id="{A088EBD6-6E2A-C13E-19B5-FC68FF5876BD}"/>
              </a:ext>
            </a:extLst>
          </p:cNvPr>
          <p:cNvSpPr>
            <a:spLocks noGrp="1"/>
          </p:cNvSpPr>
          <p:nvPr>
            <p:ph idx="1"/>
          </p:nvPr>
        </p:nvSpPr>
        <p:spPr/>
        <p:txBody>
          <a:bodyPr>
            <a:normAutofit/>
          </a:bodyPr>
          <a:lstStyle/>
          <a:p>
            <a:pPr marL="0" indent="0">
              <a:buNone/>
            </a:pPr>
            <a:r>
              <a:rPr lang="en-US" sz="2400" dirty="0"/>
              <a:t>A “meeting” for purposes of the Brown Act can involve any active communication among at least a quorum of the Commission.  (Note:  i.e., a quorum of those who will vote – which may be less than an ordinary quorum.) </a:t>
            </a:r>
          </a:p>
          <a:p>
            <a:pPr marL="0" indent="0">
              <a:buNone/>
            </a:pPr>
            <a:endParaRPr lang="en-US" sz="2400" dirty="0"/>
          </a:p>
          <a:p>
            <a:pPr marL="0" indent="0">
              <a:buNone/>
            </a:pPr>
            <a:r>
              <a:rPr lang="en-US" sz="2400" dirty="0"/>
              <a:t>You’re </a:t>
            </a:r>
            <a:r>
              <a:rPr lang="en-US" sz="2400" b="1" i="1" dirty="0"/>
              <a:t>allowed</a:t>
            </a:r>
            <a:r>
              <a:rPr lang="en-US" sz="2400" dirty="0"/>
              <a:t> to meet only in a properly notice public meeting.</a:t>
            </a:r>
          </a:p>
          <a:p>
            <a:pPr marL="0" indent="0">
              <a:buNone/>
            </a:pPr>
            <a:endParaRPr lang="en-US" sz="2400" dirty="0"/>
          </a:p>
          <a:p>
            <a:pPr marL="0" indent="0">
              <a:buNone/>
            </a:pPr>
            <a:r>
              <a:rPr lang="en-US" sz="2400" dirty="0"/>
              <a:t>But that doesn’t mean meetings don’t occur in other contexts.  It just means they shouldn’t.  </a:t>
            </a:r>
          </a:p>
        </p:txBody>
      </p:sp>
      <p:sp>
        <p:nvSpPr>
          <p:cNvPr id="4" name="Slide Number Placeholder 3">
            <a:extLst>
              <a:ext uri="{FF2B5EF4-FFF2-40B4-BE49-F238E27FC236}">
                <a16:creationId xmlns:a16="http://schemas.microsoft.com/office/drawing/2014/main" id="{23011087-2B3A-411B-0427-E38F9B6FCE24}"/>
              </a:ext>
            </a:extLst>
          </p:cNvPr>
          <p:cNvSpPr>
            <a:spLocks noGrp="1"/>
          </p:cNvSpPr>
          <p:nvPr>
            <p:ph type="sldNum" sz="quarter" idx="12"/>
          </p:nvPr>
        </p:nvSpPr>
        <p:spPr/>
        <p:txBody>
          <a:bodyPr/>
          <a:lstStyle/>
          <a:p>
            <a:fld id="{9CD8D479-8942-46E8-A226-A4E01F7A105C}" type="slidenum">
              <a:rPr lang="en-US" smtClean="0"/>
              <a:t>9</a:t>
            </a:fld>
            <a:endParaRPr lang="en-US"/>
          </a:p>
        </p:txBody>
      </p:sp>
      <p:sp>
        <p:nvSpPr>
          <p:cNvPr id="5" name="Date Placeholder 4">
            <a:extLst>
              <a:ext uri="{FF2B5EF4-FFF2-40B4-BE49-F238E27FC236}">
                <a16:creationId xmlns:a16="http://schemas.microsoft.com/office/drawing/2014/main" id="{031851A6-7289-8D5F-BAF1-74644E6F1AA4}"/>
              </a:ext>
            </a:extLst>
          </p:cNvPr>
          <p:cNvSpPr>
            <a:spLocks noGrp="1"/>
          </p:cNvSpPr>
          <p:nvPr>
            <p:ph type="dt" sz="half" idx="10"/>
          </p:nvPr>
        </p:nvSpPr>
        <p:spPr/>
        <p:txBody>
          <a:bodyPr/>
          <a:lstStyle/>
          <a:p>
            <a:fld id="{6DD1B487-36FD-4CED-B07A-1A81FC6540B1}" type="datetime1">
              <a:rPr lang="en-US" smtClean="0"/>
              <a:pPr/>
              <a:t>11/16/2023</a:t>
            </a:fld>
            <a:endParaRPr lang="en-US" dirty="0"/>
          </a:p>
        </p:txBody>
      </p:sp>
      <p:sp>
        <p:nvSpPr>
          <p:cNvPr id="6" name="Footer Placeholder 5">
            <a:extLst>
              <a:ext uri="{FF2B5EF4-FFF2-40B4-BE49-F238E27FC236}">
                <a16:creationId xmlns:a16="http://schemas.microsoft.com/office/drawing/2014/main" id="{BED40FAE-F1C1-993C-25BF-A30AE0A1824C}"/>
              </a:ext>
            </a:extLst>
          </p:cNvPr>
          <p:cNvSpPr>
            <a:spLocks noGrp="1"/>
          </p:cNvSpPr>
          <p:nvPr>
            <p:ph type="ftr" sz="quarter" idx="11"/>
          </p:nvPr>
        </p:nvSpPr>
        <p:spPr/>
        <p:txBody>
          <a:bodyPr/>
          <a:lstStyle/>
          <a:p>
            <a:r>
              <a:rPr lang="en-US"/>
              <a:t>Add a footer</a:t>
            </a:r>
            <a:endParaRPr lang="en-US" dirty="0"/>
          </a:p>
        </p:txBody>
      </p:sp>
    </p:spTree>
    <p:extLst>
      <p:ext uri="{BB962C8B-B14F-4D97-AF65-F5344CB8AC3E}">
        <p14:creationId xmlns:p14="http://schemas.microsoft.com/office/powerpoint/2010/main" val="2794578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36A4187AE7034BA08C16789CBB0582" ma:contentTypeVersion="14" ma:contentTypeDescription="Create a new document." ma:contentTypeScope="" ma:versionID="6fdde61c7f6baafe7883bc873db9a2ea">
  <xsd:schema xmlns:xsd="http://www.w3.org/2001/XMLSchema" xmlns:xs="http://www.w3.org/2001/XMLSchema" xmlns:p="http://schemas.microsoft.com/office/2006/metadata/properties" xmlns:ns2="a5e947fa-e9de-4e20-9dc3-8ff936a890b4" xmlns:ns3="c62896f0-2fc7-430d-b36a-19fa00e6079f" targetNamespace="http://schemas.microsoft.com/office/2006/metadata/properties" ma:root="true" ma:fieldsID="243257552e7881ddb852abc4ba0705d8" ns2:_="" ns3:_="">
    <xsd:import namespace="a5e947fa-e9de-4e20-9dc3-8ff936a890b4"/>
    <xsd:import namespace="c62896f0-2fc7-430d-b36a-19fa00e6079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e947fa-e9de-4e20-9dc3-8ff936a890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564444-4256-4d2b-9f9e-dfa6a9e9503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2896f0-2fc7-430d-b36a-19fa00e6079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da3f17-7ee2-40cc-874b-597475ab4f94}" ma:internalName="TaxCatchAll" ma:showField="CatchAllData" ma:web="c62896f0-2fc7-430d-b36a-19fa00e6079f">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F22184-AFFD-464B-88CF-F4C4D9A60056}"/>
</file>

<file path=customXml/itemProps2.xml><?xml version="1.0" encoding="utf-8"?>
<ds:datastoreItem xmlns:ds="http://schemas.openxmlformats.org/officeDocument/2006/customXml" ds:itemID="{92E00A7F-1497-4037-9DA5-E48742FBEF44}"/>
</file>

<file path=docProps/app.xml><?xml version="1.0" encoding="utf-8"?>
<Properties xmlns="http://schemas.openxmlformats.org/officeDocument/2006/extended-properties" xmlns:vt="http://schemas.openxmlformats.org/officeDocument/2006/docPropsVTypes">
  <Template>{E692D0B2-C991-4A51-BB00-6F5A66ACA07D}tf03098889_win32</Template>
  <TotalTime>80</TotalTime>
  <Words>1443</Words>
  <Application>Microsoft Office PowerPoint</Application>
  <PresentationFormat>Widescreen</PresentationFormat>
  <Paragraphs>119</Paragraphs>
  <Slides>14</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Corbel</vt:lpstr>
      <vt:lpstr>Ecology 16x9</vt:lpstr>
      <vt:lpstr>Ex Parte Communications</vt:lpstr>
      <vt:lpstr>What is an ex parte communication ? </vt:lpstr>
      <vt:lpstr>What’s the standard lawyer answer ?</vt:lpstr>
      <vt:lpstr>Two kinds of decisions</vt:lpstr>
      <vt:lpstr>The Planning Commission giveth and it taketh away</vt:lpstr>
      <vt:lpstr>So back to our question … </vt:lpstr>
      <vt:lpstr>Caveats</vt:lpstr>
      <vt:lpstr>Caveats</vt:lpstr>
      <vt:lpstr>Brown Act</vt:lpstr>
      <vt:lpstr>Example of meetings</vt:lpstr>
      <vt:lpstr>Examples of meetings</vt:lpstr>
      <vt:lpstr>Examples of meetings</vt:lpstr>
      <vt:lpstr>Examples of meetings</vt:lpstr>
      <vt:lpstr>What questions do you have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 Parte Communications</dc:title>
  <dc:creator>Reviewer</dc:creator>
  <cp:lastModifiedBy>Reviewer</cp:lastModifiedBy>
  <cp:revision>1</cp:revision>
  <dcterms:created xsi:type="dcterms:W3CDTF">2023-11-11T02:52:55Z</dcterms:created>
  <dcterms:modified xsi:type="dcterms:W3CDTF">2023-11-16T17:21:12Z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