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184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98E7-A235-29F2-1CB8-59429C27EA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2E1C8D-A829-B82B-55D8-852C8EBAA1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186883-A868-E11D-A5FE-93F35BC6BCC4}"/>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5" name="Footer Placeholder 4">
            <a:extLst>
              <a:ext uri="{FF2B5EF4-FFF2-40B4-BE49-F238E27FC236}">
                <a16:creationId xmlns:a16="http://schemas.microsoft.com/office/drawing/2014/main" id="{66583243-A00D-4CA2-CF76-83CF325E7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BCFF8-4FAD-250A-1D40-BE50C50E9B17}"/>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1099376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5D6D-2807-C3BF-B6F6-0B18C6B98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A308EE-44CD-1900-7E37-BBE03EA60D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28490B-E679-9F9C-29CB-B1F28E4C098E}"/>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5" name="Footer Placeholder 4">
            <a:extLst>
              <a:ext uri="{FF2B5EF4-FFF2-40B4-BE49-F238E27FC236}">
                <a16:creationId xmlns:a16="http://schemas.microsoft.com/office/drawing/2014/main" id="{F38B702D-D502-DFA2-F1BD-361708AEB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2D862-108B-D541-B8EA-5FC36BDF2AE0}"/>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329385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D2D6DC-3268-4A5D-87CA-2C5A6D0130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B2348-FFE3-9155-79B3-8BEB4AE45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32E5F-9A7D-4515-30D9-FABA907913FC}"/>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5" name="Footer Placeholder 4">
            <a:extLst>
              <a:ext uri="{FF2B5EF4-FFF2-40B4-BE49-F238E27FC236}">
                <a16:creationId xmlns:a16="http://schemas.microsoft.com/office/drawing/2014/main" id="{41CAB7D3-73B2-1A2C-F6D2-B699F62FC0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60024-5C20-DA5B-F34D-287572F84C70}"/>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220148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AA04-8B51-69BF-98ED-58321DD500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6B0D7-D43F-1E0F-4919-A964848A40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6BFE1-5964-51FD-9C5A-A25636A85EFF}"/>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5" name="Footer Placeholder 4">
            <a:extLst>
              <a:ext uri="{FF2B5EF4-FFF2-40B4-BE49-F238E27FC236}">
                <a16:creationId xmlns:a16="http://schemas.microsoft.com/office/drawing/2014/main" id="{4462B03D-45FE-57C2-9445-0996CE2F5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D1C9B2-DF71-D8F6-F190-A0DE9135768C}"/>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1938042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BB58-F204-02A5-5CCE-6800553BC4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76ED34-64D8-74A6-7C57-F5582FCEF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38915C-10C3-40EB-7CBB-33C487584DE2}"/>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5" name="Footer Placeholder 4">
            <a:extLst>
              <a:ext uri="{FF2B5EF4-FFF2-40B4-BE49-F238E27FC236}">
                <a16:creationId xmlns:a16="http://schemas.microsoft.com/office/drawing/2014/main" id="{15BF9CFC-4489-17D3-5526-E9F991918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51BB3-A89C-5A8B-EF96-70E3A69C6B44}"/>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163926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126DF-39AE-8DDA-C5C2-36DCF2CF6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F38506-6D36-F36D-069C-A6EBEC1239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76BAEA-702D-FDE8-21C5-0BD0245BB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B7679-008D-ABFC-708A-9332C075FB71}"/>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6" name="Footer Placeholder 5">
            <a:extLst>
              <a:ext uri="{FF2B5EF4-FFF2-40B4-BE49-F238E27FC236}">
                <a16:creationId xmlns:a16="http://schemas.microsoft.com/office/drawing/2014/main" id="{A5EE7008-DA24-AF38-0B73-4754BCAF4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CDF5E-45B0-D149-A552-6F4866310A0F}"/>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1231241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65ACB-0F9A-6E06-EFFC-A304E7ED6D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69D39A-3C8D-8EA3-031D-E7BAB75297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60DB71-E45A-B747-3BA3-7EB12E1E6D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8AF6DF-CC2F-157B-A04F-455CE2CA8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B34D81-A7F1-609C-F3FA-E07BB30D6E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0051D0-1288-E991-475C-7D47A9C02A78}"/>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8" name="Footer Placeholder 7">
            <a:extLst>
              <a:ext uri="{FF2B5EF4-FFF2-40B4-BE49-F238E27FC236}">
                <a16:creationId xmlns:a16="http://schemas.microsoft.com/office/drawing/2014/main" id="{564F04CF-CC68-5C70-E56C-2B3EAC299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A96914-289A-0DBC-9F39-6A06D77B0EB7}"/>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350649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A49D-5779-65F4-6BA1-C162BE56A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1CCE85-35E3-18F1-8C10-587B3157A0CF}"/>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4" name="Footer Placeholder 3">
            <a:extLst>
              <a:ext uri="{FF2B5EF4-FFF2-40B4-BE49-F238E27FC236}">
                <a16:creationId xmlns:a16="http://schemas.microsoft.com/office/drawing/2014/main" id="{A5C332A2-6277-D946-A143-C0236C7C09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4D1D79-431B-A110-5CAD-4D01AAB704EA}"/>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172559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21CCEF-3D40-78AE-DCCC-2470F0A3C578}"/>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3" name="Footer Placeholder 2">
            <a:extLst>
              <a:ext uri="{FF2B5EF4-FFF2-40B4-BE49-F238E27FC236}">
                <a16:creationId xmlns:a16="http://schemas.microsoft.com/office/drawing/2014/main" id="{EB2516CC-9EB3-8182-888B-562A340381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384162-4BDA-B779-FA0D-4B348B873D5F}"/>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18332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3872C-D42E-358E-A8D4-032F21B67A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F3613A-F00E-DC5E-33D1-BE29C84FA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800CA2-FCB0-5C8A-67A7-66A492003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E580D9-0423-1AAA-AB87-22E8B40A3301}"/>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6" name="Footer Placeholder 5">
            <a:extLst>
              <a:ext uri="{FF2B5EF4-FFF2-40B4-BE49-F238E27FC236}">
                <a16:creationId xmlns:a16="http://schemas.microsoft.com/office/drawing/2014/main" id="{F4C9EE06-823B-841F-2B99-40ED9A7FD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38446-0AA5-86CF-9CA0-E6378DC1F2FD}"/>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1014964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4FE5-1D5F-1480-BE2E-800B44FB31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BAB2E7-C39D-F875-9308-D654C2EC5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734CF3-4422-50DE-7F62-802B6DA56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7DF0C-4D0E-2BAB-B933-773A878FB85E}"/>
              </a:ext>
            </a:extLst>
          </p:cNvPr>
          <p:cNvSpPr>
            <a:spLocks noGrp="1"/>
          </p:cNvSpPr>
          <p:nvPr>
            <p:ph type="dt" sz="half" idx="10"/>
          </p:nvPr>
        </p:nvSpPr>
        <p:spPr/>
        <p:txBody>
          <a:bodyPr/>
          <a:lstStyle/>
          <a:p>
            <a:fld id="{AF0C3D37-81C6-4CC6-9C2E-D95E7717CC7E}" type="datetimeFigureOut">
              <a:rPr lang="en-US" smtClean="0"/>
              <a:t>2/14/2023</a:t>
            </a:fld>
            <a:endParaRPr lang="en-US"/>
          </a:p>
        </p:txBody>
      </p:sp>
      <p:sp>
        <p:nvSpPr>
          <p:cNvPr id="6" name="Footer Placeholder 5">
            <a:extLst>
              <a:ext uri="{FF2B5EF4-FFF2-40B4-BE49-F238E27FC236}">
                <a16:creationId xmlns:a16="http://schemas.microsoft.com/office/drawing/2014/main" id="{12013EA1-4C1F-A2B2-4A5F-07E66A8AD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B0683-0963-E82A-E62F-2B504B8D0F8A}"/>
              </a:ext>
            </a:extLst>
          </p:cNvPr>
          <p:cNvSpPr>
            <a:spLocks noGrp="1"/>
          </p:cNvSpPr>
          <p:nvPr>
            <p:ph type="sldNum" sz="quarter" idx="12"/>
          </p:nvPr>
        </p:nvSpPr>
        <p:spPr/>
        <p:txBody>
          <a:bodyPr/>
          <a:lstStyle/>
          <a:p>
            <a:fld id="{77BA5152-4CA0-4DAD-A6C4-EC598770E82A}" type="slidenum">
              <a:rPr lang="en-US" smtClean="0"/>
              <a:t>‹#›</a:t>
            </a:fld>
            <a:endParaRPr lang="en-US"/>
          </a:p>
        </p:txBody>
      </p:sp>
    </p:spTree>
    <p:extLst>
      <p:ext uri="{BB962C8B-B14F-4D97-AF65-F5344CB8AC3E}">
        <p14:creationId xmlns:p14="http://schemas.microsoft.com/office/powerpoint/2010/main" val="25137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C41ED5-22B0-3893-DB6F-A252B95B9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B10CEE-1EF8-FB40-A921-4EAF4D8710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05CCC-2683-6E81-255E-22ED3CF99A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C3D37-81C6-4CC6-9C2E-D95E7717CC7E}" type="datetimeFigureOut">
              <a:rPr lang="en-US" smtClean="0"/>
              <a:t>2/14/2023</a:t>
            </a:fld>
            <a:endParaRPr lang="en-US"/>
          </a:p>
        </p:txBody>
      </p:sp>
      <p:sp>
        <p:nvSpPr>
          <p:cNvPr id="5" name="Footer Placeholder 4">
            <a:extLst>
              <a:ext uri="{FF2B5EF4-FFF2-40B4-BE49-F238E27FC236}">
                <a16:creationId xmlns:a16="http://schemas.microsoft.com/office/drawing/2014/main" id="{0898217E-9EA1-420F-04EA-35A543029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84A86D-DAA4-1EB6-5168-92D5693CFE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A5152-4CA0-4DAD-A6C4-EC598770E82A}" type="slidenum">
              <a:rPr lang="en-US" smtClean="0"/>
              <a:t>‹#›</a:t>
            </a:fld>
            <a:endParaRPr lang="en-US"/>
          </a:p>
        </p:txBody>
      </p:sp>
    </p:spTree>
    <p:extLst>
      <p:ext uri="{BB962C8B-B14F-4D97-AF65-F5344CB8AC3E}">
        <p14:creationId xmlns:p14="http://schemas.microsoft.com/office/powerpoint/2010/main" val="297271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B7CA-9E09-052A-B054-77A44BE7DB90}"/>
              </a:ext>
            </a:extLst>
          </p:cNvPr>
          <p:cNvSpPr>
            <a:spLocks noGrp="1"/>
          </p:cNvSpPr>
          <p:nvPr>
            <p:ph type="ctrTitle"/>
          </p:nvPr>
        </p:nvSpPr>
        <p:spPr/>
        <p:txBody>
          <a:bodyPr/>
          <a:lstStyle/>
          <a:p>
            <a:r>
              <a:rPr lang="en-US" dirty="0"/>
              <a:t>Use Permit 22-012/</a:t>
            </a:r>
            <a:br>
              <a:rPr lang="en-US" dirty="0"/>
            </a:br>
            <a:r>
              <a:rPr lang="en-US" dirty="0"/>
              <a:t>The Villager Motel</a:t>
            </a:r>
          </a:p>
        </p:txBody>
      </p:sp>
      <p:sp>
        <p:nvSpPr>
          <p:cNvPr id="3" name="Subtitle 2">
            <a:extLst>
              <a:ext uri="{FF2B5EF4-FFF2-40B4-BE49-F238E27FC236}">
                <a16:creationId xmlns:a16="http://schemas.microsoft.com/office/drawing/2014/main" id="{363126E8-70BB-BFF8-AB13-DBA29919092A}"/>
              </a:ext>
            </a:extLst>
          </p:cNvPr>
          <p:cNvSpPr>
            <a:spLocks noGrp="1"/>
          </p:cNvSpPr>
          <p:nvPr>
            <p:ph type="subTitle" idx="1"/>
          </p:nvPr>
        </p:nvSpPr>
        <p:spPr/>
        <p:txBody>
          <a:bodyPr/>
          <a:lstStyle/>
          <a:p>
            <a:r>
              <a:rPr lang="en-US" dirty="0"/>
              <a:t>February 16, 2023</a:t>
            </a:r>
          </a:p>
          <a:p>
            <a:r>
              <a:rPr lang="en-US" dirty="0"/>
              <a:t>Mono County Planning Commission</a:t>
            </a:r>
          </a:p>
        </p:txBody>
      </p:sp>
    </p:spTree>
    <p:extLst>
      <p:ext uri="{BB962C8B-B14F-4D97-AF65-F5344CB8AC3E}">
        <p14:creationId xmlns:p14="http://schemas.microsoft.com/office/powerpoint/2010/main" val="3437330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20F71D00-AD2B-B07A-A8F9-C22AF941077B}"/>
              </a:ext>
            </a:extLst>
          </p:cNvPr>
          <p:cNvGraphicFramePr>
            <a:graphicFrameLocks noChangeAspect="1"/>
          </p:cNvGraphicFramePr>
          <p:nvPr>
            <p:extLst>
              <p:ext uri="{D42A27DB-BD31-4B8C-83A1-F6EECF244321}">
                <p14:modId xmlns:p14="http://schemas.microsoft.com/office/powerpoint/2010/main" val="371863189"/>
              </p:ext>
            </p:extLst>
          </p:nvPr>
        </p:nvGraphicFramePr>
        <p:xfrm>
          <a:off x="2117724" y="574674"/>
          <a:ext cx="7361767" cy="5521325"/>
        </p:xfrm>
        <a:graphic>
          <a:graphicData uri="http://schemas.openxmlformats.org/presentationml/2006/ole">
            <mc:AlternateContent xmlns:mc="http://schemas.openxmlformats.org/markup-compatibility/2006">
              <mc:Choice xmlns:v="urn:schemas-microsoft-com:vml" Requires="v">
                <p:oleObj name="Acrobat Document" r:id="rId2" imgW="3048000" imgH="2285736" progId="Acrobat.Document.DC">
                  <p:embed/>
                </p:oleObj>
              </mc:Choice>
              <mc:Fallback>
                <p:oleObj name="Acrobat Document" r:id="rId2" imgW="3048000" imgH="2285736" progId="Acrobat.Document.DC">
                  <p:embed/>
                  <p:pic>
                    <p:nvPicPr>
                      <p:cNvPr id="0" name=""/>
                      <p:cNvPicPr/>
                      <p:nvPr/>
                    </p:nvPicPr>
                    <p:blipFill>
                      <a:blip r:embed="rId3"/>
                      <a:stretch>
                        <a:fillRect/>
                      </a:stretch>
                    </p:blipFill>
                    <p:spPr>
                      <a:xfrm>
                        <a:off x="2117724" y="574674"/>
                        <a:ext cx="7361767" cy="5521325"/>
                      </a:xfrm>
                      <a:prstGeom prst="rect">
                        <a:avLst/>
                      </a:prstGeom>
                    </p:spPr>
                  </p:pic>
                </p:oleObj>
              </mc:Fallback>
            </mc:AlternateContent>
          </a:graphicData>
        </a:graphic>
      </p:graphicFrame>
    </p:spTree>
    <p:extLst>
      <p:ext uri="{BB962C8B-B14F-4D97-AF65-F5344CB8AC3E}">
        <p14:creationId xmlns:p14="http://schemas.microsoft.com/office/powerpoint/2010/main" val="252609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93260AD-A2DE-3013-1370-E4C01694E0E4}"/>
              </a:ext>
            </a:extLst>
          </p:cNvPr>
          <p:cNvGraphicFramePr>
            <a:graphicFrameLocks noChangeAspect="1"/>
          </p:cNvGraphicFramePr>
          <p:nvPr>
            <p:extLst>
              <p:ext uri="{D42A27DB-BD31-4B8C-83A1-F6EECF244321}">
                <p14:modId xmlns:p14="http://schemas.microsoft.com/office/powerpoint/2010/main" val="375159019"/>
              </p:ext>
            </p:extLst>
          </p:nvPr>
        </p:nvGraphicFramePr>
        <p:xfrm>
          <a:off x="2533650" y="329406"/>
          <a:ext cx="7985125" cy="5988844"/>
        </p:xfrm>
        <a:graphic>
          <a:graphicData uri="http://schemas.openxmlformats.org/presentationml/2006/ole">
            <mc:AlternateContent xmlns:mc="http://schemas.openxmlformats.org/markup-compatibility/2006">
              <mc:Choice xmlns:v="urn:schemas-microsoft-com:vml" Requires="v">
                <p:oleObj name="Acrobat Document" r:id="rId2" imgW="3048000" imgH="2285736" progId="Acrobat.Document.DC">
                  <p:embed/>
                </p:oleObj>
              </mc:Choice>
              <mc:Fallback>
                <p:oleObj name="Acrobat Document" r:id="rId2" imgW="3048000" imgH="2285736" progId="Acrobat.Document.DC">
                  <p:embed/>
                  <p:pic>
                    <p:nvPicPr>
                      <p:cNvPr id="0" name=""/>
                      <p:cNvPicPr/>
                      <p:nvPr/>
                    </p:nvPicPr>
                    <p:blipFill>
                      <a:blip r:embed="rId3"/>
                      <a:stretch>
                        <a:fillRect/>
                      </a:stretch>
                    </p:blipFill>
                    <p:spPr>
                      <a:xfrm>
                        <a:off x="2533650" y="329406"/>
                        <a:ext cx="7985125" cy="5988844"/>
                      </a:xfrm>
                      <a:prstGeom prst="rect">
                        <a:avLst/>
                      </a:prstGeom>
                    </p:spPr>
                  </p:pic>
                </p:oleObj>
              </mc:Fallback>
            </mc:AlternateContent>
          </a:graphicData>
        </a:graphic>
      </p:graphicFrame>
    </p:spTree>
    <p:extLst>
      <p:ext uri="{BB962C8B-B14F-4D97-AF65-F5344CB8AC3E}">
        <p14:creationId xmlns:p14="http://schemas.microsoft.com/office/powerpoint/2010/main" val="3397196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67A3-E2E6-9B15-F776-BC9C64C40C3B}"/>
              </a:ext>
            </a:extLst>
          </p:cNvPr>
          <p:cNvSpPr>
            <a:spLocks noGrp="1"/>
          </p:cNvSpPr>
          <p:nvPr>
            <p:ph type="title"/>
          </p:nvPr>
        </p:nvSpPr>
        <p:spPr/>
        <p:txBody>
          <a:bodyPr/>
          <a:lstStyle/>
          <a:p>
            <a:r>
              <a:rPr lang="en-US" dirty="0"/>
              <a:t>Project Description</a:t>
            </a:r>
          </a:p>
        </p:txBody>
      </p:sp>
      <p:sp>
        <p:nvSpPr>
          <p:cNvPr id="3" name="Content Placeholder 2">
            <a:extLst>
              <a:ext uri="{FF2B5EF4-FFF2-40B4-BE49-F238E27FC236}">
                <a16:creationId xmlns:a16="http://schemas.microsoft.com/office/drawing/2014/main" id="{6BA76AA7-2382-73F5-E931-102604E446AB}"/>
              </a:ext>
            </a:extLst>
          </p:cNvPr>
          <p:cNvSpPr>
            <a:spLocks noGrp="1"/>
          </p:cNvSpPr>
          <p:nvPr>
            <p:ph idx="1"/>
          </p:nvPr>
        </p:nvSpPr>
        <p:spPr/>
        <p:txBody>
          <a:bodyPr/>
          <a:lstStyle/>
          <a:p>
            <a:r>
              <a:rPr lang="en-US" dirty="0"/>
              <a:t>The Villager Motel</a:t>
            </a:r>
          </a:p>
          <a:p>
            <a:pPr lvl="1"/>
            <a:r>
              <a:rPr lang="en-US" dirty="0"/>
              <a:t>7 structures</a:t>
            </a:r>
          </a:p>
          <a:p>
            <a:pPr lvl="1"/>
            <a:r>
              <a:rPr lang="en-US" dirty="0"/>
              <a:t>26 units</a:t>
            </a:r>
          </a:p>
          <a:p>
            <a:r>
              <a:rPr lang="en-US" dirty="0"/>
              <a:t>2640 State Highway 158, June Lake</a:t>
            </a:r>
          </a:p>
          <a:p>
            <a:r>
              <a:rPr lang="en-US" dirty="0"/>
              <a:t>0.76 acres, Commercial</a:t>
            </a:r>
          </a:p>
          <a:p>
            <a:r>
              <a:rPr lang="en-US" dirty="0"/>
              <a:t>June Lake Central Business District</a:t>
            </a:r>
          </a:p>
          <a:p>
            <a:r>
              <a:rPr lang="en-US" dirty="0"/>
              <a:t>Replacement of existing structure </a:t>
            </a:r>
          </a:p>
          <a:p>
            <a:pPr lvl="1"/>
            <a:r>
              <a:rPr lang="en-US" dirty="0"/>
              <a:t>Existing: 2 units, 698 sf</a:t>
            </a:r>
          </a:p>
          <a:p>
            <a:pPr lvl="1"/>
            <a:r>
              <a:rPr lang="en-US" dirty="0"/>
              <a:t>Proposed: 4 units, 718 sf</a:t>
            </a:r>
          </a:p>
          <a:p>
            <a:pPr marL="0" indent="0">
              <a:buNone/>
            </a:pPr>
            <a:endParaRPr lang="en-US" dirty="0"/>
          </a:p>
        </p:txBody>
      </p:sp>
      <p:pic>
        <p:nvPicPr>
          <p:cNvPr id="5" name="Picture 4">
            <a:extLst>
              <a:ext uri="{FF2B5EF4-FFF2-40B4-BE49-F238E27FC236}">
                <a16:creationId xmlns:a16="http://schemas.microsoft.com/office/drawing/2014/main" id="{5A3CCB74-C8CA-DCB2-E4CF-4CE8EA0C15A4}"/>
              </a:ext>
            </a:extLst>
          </p:cNvPr>
          <p:cNvPicPr>
            <a:picLocks noChangeAspect="1"/>
          </p:cNvPicPr>
          <p:nvPr/>
        </p:nvPicPr>
        <p:blipFill>
          <a:blip r:embed="rId2"/>
          <a:stretch>
            <a:fillRect/>
          </a:stretch>
        </p:blipFill>
        <p:spPr>
          <a:xfrm>
            <a:off x="6276789" y="233680"/>
            <a:ext cx="5716455" cy="4205287"/>
          </a:xfrm>
          <a:prstGeom prst="rect">
            <a:avLst/>
          </a:prstGeom>
        </p:spPr>
      </p:pic>
    </p:spTree>
    <p:extLst>
      <p:ext uri="{BB962C8B-B14F-4D97-AF65-F5344CB8AC3E}">
        <p14:creationId xmlns:p14="http://schemas.microsoft.com/office/powerpoint/2010/main" val="337455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EE495-81EE-236F-8454-DEB38169F2C4}"/>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B5CD795C-DB1D-707D-B493-43623C056990}"/>
              </a:ext>
            </a:extLst>
          </p:cNvPr>
          <p:cNvPicPr>
            <a:picLocks noGrp="1" noChangeAspect="1"/>
          </p:cNvPicPr>
          <p:nvPr>
            <p:ph idx="1"/>
          </p:nvPr>
        </p:nvPicPr>
        <p:blipFill>
          <a:blip r:embed="rId2"/>
          <a:stretch>
            <a:fillRect/>
          </a:stretch>
        </p:blipFill>
        <p:spPr>
          <a:xfrm>
            <a:off x="6096000" y="1599706"/>
            <a:ext cx="5449907" cy="3337694"/>
          </a:xfrm>
          <a:ln>
            <a:solidFill>
              <a:schemeClr val="accent1">
                <a:shade val="50000"/>
              </a:schemeClr>
            </a:solidFill>
          </a:ln>
        </p:spPr>
      </p:pic>
      <p:pic>
        <p:nvPicPr>
          <p:cNvPr id="5" name="Picture 4">
            <a:extLst>
              <a:ext uri="{FF2B5EF4-FFF2-40B4-BE49-F238E27FC236}">
                <a16:creationId xmlns:a16="http://schemas.microsoft.com/office/drawing/2014/main" id="{3EDA8EC0-ECB4-1892-EE72-D891B8D4C943}"/>
              </a:ext>
            </a:extLst>
          </p:cNvPr>
          <p:cNvPicPr>
            <a:picLocks noChangeAspect="1"/>
          </p:cNvPicPr>
          <p:nvPr/>
        </p:nvPicPr>
        <p:blipFill>
          <a:blip r:embed="rId3"/>
          <a:stretch>
            <a:fillRect/>
          </a:stretch>
        </p:blipFill>
        <p:spPr>
          <a:xfrm>
            <a:off x="261620" y="177324"/>
            <a:ext cx="5594650" cy="5821154"/>
          </a:xfrm>
          <a:prstGeom prst="rect">
            <a:avLst/>
          </a:prstGeom>
          <a:ln>
            <a:solidFill>
              <a:schemeClr val="accent1">
                <a:shade val="50000"/>
              </a:schemeClr>
            </a:solidFill>
          </a:ln>
        </p:spPr>
      </p:pic>
      <p:sp>
        <p:nvSpPr>
          <p:cNvPr id="6" name="Oval 5">
            <a:extLst>
              <a:ext uri="{FF2B5EF4-FFF2-40B4-BE49-F238E27FC236}">
                <a16:creationId xmlns:a16="http://schemas.microsoft.com/office/drawing/2014/main" id="{8EA94691-8465-F6A0-4B77-D934902B5DEB}"/>
              </a:ext>
            </a:extLst>
          </p:cNvPr>
          <p:cNvSpPr/>
          <p:nvPr/>
        </p:nvSpPr>
        <p:spPr>
          <a:xfrm>
            <a:off x="716976" y="4679652"/>
            <a:ext cx="1249680" cy="11811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202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97BF-36E2-CE28-484F-E0A589C243D7}"/>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C3CB7B4-20C3-C2F0-0FAC-79D12345B13C}"/>
              </a:ext>
            </a:extLst>
          </p:cNvPr>
          <p:cNvSpPr>
            <a:spLocks noGrp="1"/>
          </p:cNvSpPr>
          <p:nvPr>
            <p:ph idx="1"/>
          </p:nvPr>
        </p:nvSpPr>
        <p:spPr/>
        <p:txBody>
          <a:bodyPr/>
          <a:lstStyle/>
          <a:p>
            <a:r>
              <a:rPr lang="en-US" dirty="0"/>
              <a:t>Existing nonconforming:</a:t>
            </a:r>
          </a:p>
          <a:p>
            <a:pPr lvl="1"/>
            <a:r>
              <a:rPr lang="en-US" dirty="0"/>
              <a:t>Lot coverage</a:t>
            </a:r>
          </a:p>
          <a:p>
            <a:pPr lvl="1"/>
            <a:r>
              <a:rPr lang="en-US" dirty="0"/>
              <a:t>Parking</a:t>
            </a:r>
          </a:p>
          <a:p>
            <a:pPr lvl="1"/>
            <a:r>
              <a:rPr lang="en-US" dirty="0"/>
              <a:t>Snow storage</a:t>
            </a:r>
          </a:p>
          <a:p>
            <a:pPr lvl="1"/>
            <a:r>
              <a:rPr lang="en-US" dirty="0"/>
              <a:t>Setbacks; Knoll Avenue and South Crawford Avenue </a:t>
            </a:r>
          </a:p>
          <a:p>
            <a:pPr lvl="1"/>
            <a:endParaRPr lang="en-US" dirty="0"/>
          </a:p>
        </p:txBody>
      </p:sp>
    </p:spTree>
    <p:extLst>
      <p:ext uri="{BB962C8B-B14F-4D97-AF65-F5344CB8AC3E}">
        <p14:creationId xmlns:p14="http://schemas.microsoft.com/office/powerpoint/2010/main" val="2039951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C31E23-7E2F-DC11-0909-567292058949}"/>
              </a:ext>
            </a:extLst>
          </p:cNvPr>
          <p:cNvPicPr>
            <a:picLocks noGrp="1" noChangeAspect="1"/>
          </p:cNvPicPr>
          <p:nvPr>
            <p:ph idx="1"/>
          </p:nvPr>
        </p:nvPicPr>
        <p:blipFill>
          <a:blip r:embed="rId2"/>
          <a:stretch>
            <a:fillRect/>
          </a:stretch>
        </p:blipFill>
        <p:spPr>
          <a:xfrm>
            <a:off x="2011680" y="39014"/>
            <a:ext cx="8056513" cy="6686906"/>
          </a:xfrm>
          <a:prstGeom prst="rect">
            <a:avLst/>
          </a:prstGeom>
        </p:spPr>
      </p:pic>
      <p:sp>
        <p:nvSpPr>
          <p:cNvPr id="5" name="Oval 4">
            <a:extLst>
              <a:ext uri="{FF2B5EF4-FFF2-40B4-BE49-F238E27FC236}">
                <a16:creationId xmlns:a16="http://schemas.microsoft.com/office/drawing/2014/main" id="{6480D9CD-0C9E-05DA-0A45-EE8DA552B6C2}"/>
              </a:ext>
            </a:extLst>
          </p:cNvPr>
          <p:cNvSpPr/>
          <p:nvPr/>
        </p:nvSpPr>
        <p:spPr>
          <a:xfrm>
            <a:off x="3058477" y="3276600"/>
            <a:ext cx="1094423" cy="1133475"/>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a:extLst>
              <a:ext uri="{FF2B5EF4-FFF2-40B4-BE49-F238E27FC236}">
                <a16:creationId xmlns:a16="http://schemas.microsoft.com/office/drawing/2014/main" id="{0632C608-9F58-7252-3064-2B836FC5386F}"/>
              </a:ext>
            </a:extLst>
          </p:cNvPr>
          <p:cNvSpPr/>
          <p:nvPr/>
        </p:nvSpPr>
        <p:spPr>
          <a:xfrm>
            <a:off x="1988343" y="5279034"/>
            <a:ext cx="1617345" cy="1446886"/>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35B58C88-0E9D-475D-61F2-36356645337B}"/>
              </a:ext>
            </a:extLst>
          </p:cNvPr>
          <p:cNvSpPr/>
          <p:nvPr/>
        </p:nvSpPr>
        <p:spPr>
          <a:xfrm>
            <a:off x="8220075" y="4610100"/>
            <a:ext cx="1871455" cy="1970761"/>
          </a:xfrm>
          <a:prstGeom prst="ellipse">
            <a:avLst/>
          </a:prstGeom>
          <a:noFill/>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244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04A0D-77ED-4AA8-C668-995279A8DC18}"/>
              </a:ext>
            </a:extLst>
          </p:cNvPr>
          <p:cNvSpPr>
            <a:spLocks noGrp="1"/>
          </p:cNvSpPr>
          <p:nvPr>
            <p:ph type="title"/>
          </p:nvPr>
        </p:nvSpPr>
        <p:spPr/>
        <p:txBody>
          <a:bodyPr/>
          <a:lstStyle/>
          <a:p>
            <a:r>
              <a:rPr lang="en-US" dirty="0"/>
              <a:t>Alternations to nonconforming uses</a:t>
            </a:r>
          </a:p>
        </p:txBody>
      </p:sp>
      <p:sp>
        <p:nvSpPr>
          <p:cNvPr id="3" name="Content Placeholder 2">
            <a:extLst>
              <a:ext uri="{FF2B5EF4-FFF2-40B4-BE49-F238E27FC236}">
                <a16:creationId xmlns:a16="http://schemas.microsoft.com/office/drawing/2014/main" id="{30E96D67-D761-5CD5-9A74-53A6AEA15006}"/>
              </a:ext>
            </a:extLst>
          </p:cNvPr>
          <p:cNvSpPr>
            <a:spLocks noGrp="1"/>
          </p:cNvSpPr>
          <p:nvPr>
            <p:ph idx="1"/>
          </p:nvPr>
        </p:nvSpPr>
        <p:spPr/>
        <p:txBody>
          <a:bodyPr>
            <a:normAutofit fontScale="92500" lnSpcReduction="20000"/>
          </a:bodyPr>
          <a:lstStyle/>
          <a:p>
            <a:pPr marL="514350" indent="-514350">
              <a:buFont typeface="+mj-lt"/>
              <a:buAutoNum type="alphaUcPeriod"/>
            </a:pPr>
            <a:r>
              <a:rPr lang="en-US" dirty="0"/>
              <a:t>Alterations of the nonconforming use shall not be detrimental to the intent of the land use designations, objectives and policies, specified in this General Plan.</a:t>
            </a:r>
          </a:p>
          <a:p>
            <a:pPr marL="514350" indent="-514350">
              <a:buFont typeface="+mj-lt"/>
              <a:buAutoNum type="alphaUcPeriod"/>
            </a:pPr>
            <a:r>
              <a:rPr lang="en-US" dirty="0"/>
              <a:t>The granting of permission to alter the nonconforming use shall not be substantially detrimental to the public health, safety or welfare or injurious to the property or improvements in the vicinity or adversely impact the surrounding properties more than the existing nonconforming use.</a:t>
            </a:r>
          </a:p>
          <a:p>
            <a:pPr marL="514350" indent="-514350">
              <a:buFont typeface="+mj-lt"/>
              <a:buAutoNum type="alphaUcPeriod"/>
            </a:pPr>
            <a:r>
              <a:rPr lang="en-US" dirty="0"/>
              <a:t>The alteration shall not increase the intensity of the use-category of the land, building or structure.</a:t>
            </a:r>
          </a:p>
          <a:p>
            <a:pPr marL="514350" indent="-514350">
              <a:buFont typeface="+mj-lt"/>
              <a:buAutoNum type="alphaUcPeriod"/>
            </a:pPr>
            <a:r>
              <a:rPr lang="en-US" dirty="0"/>
              <a:t>If the proposed alteration could generate public controversy, the Director shall refer the application to the Planning Commission for its consideration.</a:t>
            </a:r>
          </a:p>
        </p:txBody>
      </p:sp>
    </p:spTree>
    <p:extLst>
      <p:ext uri="{BB962C8B-B14F-4D97-AF65-F5344CB8AC3E}">
        <p14:creationId xmlns:p14="http://schemas.microsoft.com/office/powerpoint/2010/main" val="2577527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1F96-D2A2-D22D-40EF-AF7983C45DED}"/>
              </a:ext>
            </a:extLst>
          </p:cNvPr>
          <p:cNvSpPr>
            <a:spLocks noGrp="1"/>
          </p:cNvSpPr>
          <p:nvPr>
            <p:ph type="title"/>
          </p:nvPr>
        </p:nvSpPr>
        <p:spPr/>
        <p:txBody>
          <a:bodyPr/>
          <a:lstStyle/>
          <a:p>
            <a:r>
              <a:rPr lang="en-US" dirty="0"/>
              <a:t>Public Notice and Comments </a:t>
            </a:r>
          </a:p>
        </p:txBody>
      </p:sp>
      <p:sp>
        <p:nvSpPr>
          <p:cNvPr id="3" name="Content Placeholder 2">
            <a:extLst>
              <a:ext uri="{FF2B5EF4-FFF2-40B4-BE49-F238E27FC236}">
                <a16:creationId xmlns:a16="http://schemas.microsoft.com/office/drawing/2014/main" id="{57C8D5B8-867B-23E1-B118-4A4B83687EA6}"/>
              </a:ext>
            </a:extLst>
          </p:cNvPr>
          <p:cNvSpPr>
            <a:spLocks noGrp="1"/>
          </p:cNvSpPr>
          <p:nvPr>
            <p:ph idx="1"/>
          </p:nvPr>
        </p:nvSpPr>
        <p:spPr/>
        <p:txBody>
          <a:bodyPr/>
          <a:lstStyle/>
          <a:p>
            <a:r>
              <a:rPr lang="en-US" dirty="0"/>
              <a:t>LDTAC acceptance: October 17, 2022</a:t>
            </a:r>
          </a:p>
          <a:p>
            <a:pPr lvl="1"/>
            <a:r>
              <a:rPr lang="en-US" dirty="0"/>
              <a:t>Review of Draft Conditions of Approval: February 6, 2023</a:t>
            </a:r>
          </a:p>
          <a:p>
            <a:r>
              <a:rPr lang="en-US" dirty="0"/>
              <a:t>Published notice on February 4, 2023</a:t>
            </a:r>
          </a:p>
          <a:p>
            <a:r>
              <a:rPr lang="en-US" dirty="0"/>
              <a:t>No comments received </a:t>
            </a:r>
          </a:p>
        </p:txBody>
      </p:sp>
    </p:spTree>
    <p:extLst>
      <p:ext uri="{BB962C8B-B14F-4D97-AF65-F5344CB8AC3E}">
        <p14:creationId xmlns:p14="http://schemas.microsoft.com/office/powerpoint/2010/main" val="165474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C6AF-9F71-F78F-ADCE-1A605A596150}"/>
              </a:ext>
            </a:extLst>
          </p:cNvPr>
          <p:cNvSpPr>
            <a:spLocks noGrp="1"/>
          </p:cNvSpPr>
          <p:nvPr>
            <p:ph type="title"/>
          </p:nvPr>
        </p:nvSpPr>
        <p:spPr/>
        <p:txBody>
          <a:bodyPr/>
          <a:lstStyle/>
          <a:p>
            <a:r>
              <a:rPr lang="en-US" dirty="0"/>
              <a:t>Use Permit Findings</a:t>
            </a:r>
          </a:p>
        </p:txBody>
      </p:sp>
      <p:sp>
        <p:nvSpPr>
          <p:cNvPr id="3" name="Content Placeholder 2">
            <a:extLst>
              <a:ext uri="{FF2B5EF4-FFF2-40B4-BE49-F238E27FC236}">
                <a16:creationId xmlns:a16="http://schemas.microsoft.com/office/drawing/2014/main" id="{698ECFE8-6BD1-E5CC-8FB1-93F0B213A2C8}"/>
              </a:ext>
            </a:extLst>
          </p:cNvPr>
          <p:cNvSpPr>
            <a:spLocks noGrp="1"/>
          </p:cNvSpPr>
          <p:nvPr>
            <p:ph idx="1"/>
          </p:nvPr>
        </p:nvSpPr>
        <p:spPr/>
        <p:txBody>
          <a:bodyPr>
            <a:normAutofit fontScale="92500" lnSpcReduction="10000"/>
          </a:bodyPr>
          <a:lstStyle/>
          <a:p>
            <a:pPr marL="514350" indent="-514350">
              <a:buFont typeface="+mj-lt"/>
              <a:buAutoNum type="arabicPeriod"/>
            </a:pPr>
            <a:r>
              <a:rPr lang="en-US" dirty="0"/>
              <a:t>All applicable provisions of the Mono County General Plan are complied with, and the site of the proposed use is adequate in size and shape to accommodate the use and to accommodate all yards, walls and fences, parking, loading, landscaping and other required features because:</a:t>
            </a:r>
          </a:p>
          <a:p>
            <a:pPr marL="514350" indent="-514350">
              <a:buFont typeface="+mj-lt"/>
              <a:buAutoNum type="arabicPeriod"/>
            </a:pPr>
            <a:r>
              <a:rPr lang="en-US" dirty="0"/>
              <a:t>The site for the proposed use related to streets and highways is adequate in width and type to carry the quantity and kind of traffic generated by the proposed use because:</a:t>
            </a:r>
          </a:p>
          <a:p>
            <a:pPr marL="514350" indent="-514350">
              <a:buFont typeface="+mj-lt"/>
              <a:buAutoNum type="arabicPeriod"/>
            </a:pPr>
            <a:r>
              <a:rPr lang="en-US" dirty="0"/>
              <a:t>The proposed use will not be detrimental to the public welfare or injurious to property or improvements in the area on which the property is located because:</a:t>
            </a:r>
          </a:p>
          <a:p>
            <a:pPr marL="514350" indent="-514350">
              <a:buFont typeface="+mj-lt"/>
              <a:buAutoNum type="arabicPeriod"/>
            </a:pPr>
            <a:r>
              <a:rPr lang="en-US" dirty="0"/>
              <a:t>The proposed use is consistent with the map and text of the Mono County General Plan because:</a:t>
            </a:r>
          </a:p>
        </p:txBody>
      </p:sp>
    </p:spTree>
    <p:extLst>
      <p:ext uri="{BB962C8B-B14F-4D97-AF65-F5344CB8AC3E}">
        <p14:creationId xmlns:p14="http://schemas.microsoft.com/office/powerpoint/2010/main" val="90817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C8AA133-9EB4-3C6D-3C3A-EF221B783B85}"/>
              </a:ext>
            </a:extLst>
          </p:cNvPr>
          <p:cNvGraphicFramePr>
            <a:graphicFrameLocks noChangeAspect="1"/>
          </p:cNvGraphicFramePr>
          <p:nvPr>
            <p:extLst>
              <p:ext uri="{D42A27DB-BD31-4B8C-83A1-F6EECF244321}">
                <p14:modId xmlns:p14="http://schemas.microsoft.com/office/powerpoint/2010/main" val="496044535"/>
              </p:ext>
            </p:extLst>
          </p:nvPr>
        </p:nvGraphicFramePr>
        <p:xfrm>
          <a:off x="2705100" y="208524"/>
          <a:ext cx="6769100" cy="6146871"/>
        </p:xfrm>
        <a:graphic>
          <a:graphicData uri="http://schemas.openxmlformats.org/presentationml/2006/ole">
            <mc:AlternateContent xmlns:mc="http://schemas.openxmlformats.org/markup-compatibility/2006">
              <mc:Choice xmlns:v="urn:schemas-microsoft-com:vml" Requires="v">
                <p:oleObj name="Acrobat Document" r:id="rId2" imgW="2279391" imgH="2070085" progId="Acrobat.Document.DC">
                  <p:embed/>
                </p:oleObj>
              </mc:Choice>
              <mc:Fallback>
                <p:oleObj name="Acrobat Document" r:id="rId2" imgW="2279391" imgH="2070085" progId="Acrobat.Document.DC">
                  <p:embed/>
                  <p:pic>
                    <p:nvPicPr>
                      <p:cNvPr id="0" name=""/>
                      <p:cNvPicPr/>
                      <p:nvPr/>
                    </p:nvPicPr>
                    <p:blipFill>
                      <a:blip r:embed="rId3"/>
                      <a:stretch>
                        <a:fillRect/>
                      </a:stretch>
                    </p:blipFill>
                    <p:spPr>
                      <a:xfrm>
                        <a:off x="2705100" y="208524"/>
                        <a:ext cx="6769100" cy="6146871"/>
                      </a:xfrm>
                      <a:prstGeom prst="rect">
                        <a:avLst/>
                      </a:prstGeom>
                    </p:spPr>
                  </p:pic>
                </p:oleObj>
              </mc:Fallback>
            </mc:AlternateContent>
          </a:graphicData>
        </a:graphic>
      </p:graphicFrame>
    </p:spTree>
    <p:extLst>
      <p:ext uri="{BB962C8B-B14F-4D97-AF65-F5344CB8AC3E}">
        <p14:creationId xmlns:p14="http://schemas.microsoft.com/office/powerpoint/2010/main" val="1108328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36A4187AE7034BA08C16789CBB0582" ma:contentTypeVersion="12" ma:contentTypeDescription="Create a new document." ma:contentTypeScope="" ma:versionID="9a8ed8f43a2a7faf65a7d9b765058ba8">
  <xsd:schema xmlns:xsd="http://www.w3.org/2001/XMLSchema" xmlns:xs="http://www.w3.org/2001/XMLSchema" xmlns:p="http://schemas.microsoft.com/office/2006/metadata/properties" xmlns:ns2="a5e947fa-e9de-4e20-9dc3-8ff936a890b4" xmlns:ns3="c62896f0-2fc7-430d-b36a-19fa00e6079f" targetNamespace="http://schemas.microsoft.com/office/2006/metadata/properties" ma:root="true" ma:fieldsID="c869a127a6594505877d6c7af3a8ae01" ns2:_="" ns3:_="">
    <xsd:import namespace="a5e947fa-e9de-4e20-9dc3-8ff936a890b4"/>
    <xsd:import namespace="c62896f0-2fc7-430d-b36a-19fa00e6079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947fa-e9de-4e20-9dc3-8ff936a890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564444-4256-4d2b-9f9e-dfa6a9e9503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2896f0-2fc7-430d-b36a-19fa00e6079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da3f17-7ee2-40cc-874b-597475ab4f94}" ma:internalName="TaxCatchAll" ma:showField="CatchAllData" ma:web="c62896f0-2fc7-430d-b36a-19fa00e607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2896f0-2fc7-430d-b36a-19fa00e6079f" xsi:nil="true"/>
    <lcf76f155ced4ddcb4097134ff3c332f xmlns="a5e947fa-e9de-4e20-9dc3-8ff936a890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83E3FAA-E4FE-4EB4-867E-16E850E86F6B}"/>
</file>

<file path=customXml/itemProps2.xml><?xml version="1.0" encoding="utf-8"?>
<ds:datastoreItem xmlns:ds="http://schemas.openxmlformats.org/officeDocument/2006/customXml" ds:itemID="{D58F5FED-830F-4BBB-A270-BCCA8385533E}"/>
</file>

<file path=customXml/itemProps3.xml><?xml version="1.0" encoding="utf-8"?>
<ds:datastoreItem xmlns:ds="http://schemas.openxmlformats.org/officeDocument/2006/customXml" ds:itemID="{C3DF6B80-66D4-414A-A723-F0C7DDFAC2EE}"/>
</file>

<file path=docProps/app.xml><?xml version="1.0" encoding="utf-8"?>
<Properties xmlns="http://schemas.openxmlformats.org/officeDocument/2006/extended-properties" xmlns:vt="http://schemas.openxmlformats.org/officeDocument/2006/docPropsVTypes">
  <TotalTime>2877</TotalTime>
  <Words>358</Words>
  <Application>Microsoft Office PowerPoint</Application>
  <PresentationFormat>Widescreen</PresentationFormat>
  <Paragraphs>34</Paragraphs>
  <Slides>11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6" baseType="lpstr">
      <vt:lpstr>Arial</vt:lpstr>
      <vt:lpstr>Calibri</vt:lpstr>
      <vt:lpstr>Calibri Light</vt:lpstr>
      <vt:lpstr>Office Theme</vt:lpstr>
      <vt:lpstr>Adobe Acrobat Document</vt:lpstr>
      <vt:lpstr>Use Permit 22-012/ The Villager Motel</vt:lpstr>
      <vt:lpstr>Project Description</vt:lpstr>
      <vt:lpstr>PowerPoint Presentation</vt:lpstr>
      <vt:lpstr>Discussion</vt:lpstr>
      <vt:lpstr>PowerPoint Presentation</vt:lpstr>
      <vt:lpstr>Alternations to nonconforming uses</vt:lpstr>
      <vt:lpstr>Public Notice and Comments </vt:lpstr>
      <vt:lpstr>Use Permit Findings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Permit 22-012/ The Villager Motel</dc:title>
  <dc:creator>Michael Draper</dc:creator>
  <cp:lastModifiedBy>Michael Draper</cp:lastModifiedBy>
  <cp:revision>1</cp:revision>
  <dcterms:created xsi:type="dcterms:W3CDTF">2023-02-14T16:58:30Z</dcterms:created>
  <dcterms:modified xsi:type="dcterms:W3CDTF">2023-02-16T16:56:15Z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0x0101003336A4187AE7034BA08C16789CBB0582</vt:lpwstr>
  </property>
  <property fmtid="{D5CDD505-2E9C-101B-9397-08002B2CF9AE}" pid="3" name="MediaServiceImageTags">
    <vt:lpwstr/>
  </property>
</Properties>
</file>